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34" r:id="rId2"/>
    <p:sldMasterId id="2147483776" r:id="rId3"/>
  </p:sldMasterIdLst>
  <p:notesMasterIdLst>
    <p:notesMasterId r:id="rId44"/>
  </p:notesMasterIdLst>
  <p:sldIdLst>
    <p:sldId id="416" r:id="rId4"/>
    <p:sldId id="384" r:id="rId5"/>
    <p:sldId id="330" r:id="rId6"/>
    <p:sldId id="335" r:id="rId7"/>
    <p:sldId id="385" r:id="rId8"/>
    <p:sldId id="377" r:id="rId9"/>
    <p:sldId id="455" r:id="rId10"/>
    <p:sldId id="456" r:id="rId11"/>
    <p:sldId id="445" r:id="rId12"/>
    <p:sldId id="457" r:id="rId13"/>
    <p:sldId id="444" r:id="rId14"/>
    <p:sldId id="446" r:id="rId15"/>
    <p:sldId id="468" r:id="rId16"/>
    <p:sldId id="469" r:id="rId17"/>
    <p:sldId id="470" r:id="rId18"/>
    <p:sldId id="435" r:id="rId19"/>
    <p:sldId id="447" r:id="rId20"/>
    <p:sldId id="448" r:id="rId21"/>
    <p:sldId id="437" r:id="rId22"/>
    <p:sldId id="429" r:id="rId23"/>
    <p:sldId id="459" r:id="rId24"/>
    <p:sldId id="460" r:id="rId25"/>
    <p:sldId id="461" r:id="rId26"/>
    <p:sldId id="462" r:id="rId27"/>
    <p:sldId id="433" r:id="rId28"/>
    <p:sldId id="381" r:id="rId29"/>
    <p:sldId id="454" r:id="rId30"/>
    <p:sldId id="390" r:id="rId31"/>
    <p:sldId id="380" r:id="rId32"/>
    <p:sldId id="409" r:id="rId33"/>
    <p:sldId id="413" r:id="rId34"/>
    <p:sldId id="412" r:id="rId35"/>
    <p:sldId id="414" r:id="rId36"/>
    <p:sldId id="415" r:id="rId37"/>
    <p:sldId id="453" r:id="rId38"/>
    <p:sldId id="463" r:id="rId39"/>
    <p:sldId id="464" r:id="rId40"/>
    <p:sldId id="465" r:id="rId41"/>
    <p:sldId id="471" r:id="rId42"/>
    <p:sldId id="430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88444" autoAdjust="0"/>
  </p:normalViewPr>
  <p:slideViewPr>
    <p:cSldViewPr>
      <p:cViewPr varScale="1">
        <p:scale>
          <a:sx n="103" d="100"/>
          <a:sy n="103" d="100"/>
        </p:scale>
        <p:origin x="-185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viewProps" Target="view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9331B1-117C-4B35-A063-37C89505A530}" type="datetimeFigureOut">
              <a:rPr lang="ru-RU" smtClean="0"/>
              <a:pPr/>
              <a:t>09.10.2024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7273-7E00-4FC4-914C-B03AFB9B19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659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CC5150E4-0DB8-4837-BD1E-1770017BE748}" type="slidenum">
              <a:rPr lang="ru-RU" smtClean="0"/>
              <a:pPr/>
              <a:t>3</a:t>
            </a:fld>
            <a:endParaRPr lang="ru-RU" smtClean="0"/>
          </a:p>
        </p:txBody>
      </p:sp>
      <p:sp>
        <p:nvSpPr>
          <p:cNvPr id="440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4036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30675"/>
          </a:xfrm>
          <a:noFill/>
          <a:ln/>
        </p:spPr>
        <p:txBody>
          <a:bodyPr/>
          <a:lstStyle/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u="sng" smtClean="0">
                <a:latin typeface="Arial" charset="0"/>
                <a:ea typeface="Microsoft YaHei" charset="-122"/>
              </a:rPr>
              <a:t>Дополнения:</a:t>
            </a:r>
          </a:p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Термин «психоактивные вещества» шире понятия «наркотики»:</a:t>
            </a:r>
          </a:p>
          <a:p>
            <a:pPr marL="457200" lvl="1" indent="0" eaLnBrk="1" hangingPunct="1">
              <a:spcBef>
                <a:spcPts val="413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наркотики перечислены в специальном Перечне средств, подлежащих контролю в РФ*. Все незаконные операции с ними (покупка, продажа, производство, хранение) делают человека преступником.</a:t>
            </a:r>
          </a:p>
          <a:p>
            <a:pPr marL="457200" lvl="1" indent="0" eaLnBrk="1" hangingPunct="1">
              <a:spcBef>
                <a:spcPts val="413"/>
              </a:spcBef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  <a:p>
            <a:pPr marL="457200" lvl="1" indent="0" eaLnBrk="1" hangingPunct="1">
              <a:spcBef>
                <a:spcPts val="413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к психоактивным веществам относят все вещества, имеющие влияние на психику человека независимо от их легальности (никотин, алкоголь, транквилизаторы, амфетамины, производные конопли и опия, некоторые анальгетики, летучие токсические вещества). </a:t>
            </a:r>
          </a:p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ПАВ атакуют центральную нервную систему, изменяют состояние психики</a:t>
            </a:r>
            <a:r>
              <a:rPr lang="ru-RU" sz="1100" b="1" smtClean="0">
                <a:latin typeface="Arial" charset="0"/>
                <a:ea typeface="Microsoft YaHei" charset="-122"/>
              </a:rPr>
              <a:t> </a:t>
            </a:r>
            <a:r>
              <a:rPr lang="ru-RU" sz="1100" smtClean="0">
                <a:latin typeface="Arial" charset="0"/>
                <a:ea typeface="Microsoft YaHei" charset="-122"/>
              </a:rPr>
              <a:t>(в зависимости от вида ПАВ - расслабляют, возбуждают или вызывают галлюцинации)</a:t>
            </a:r>
          </a:p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*Постановление Правительства РФ от 30.06.1998 г. № 681 «Об утверждении перечня наркотических средств, психотропных веществ и их прекурсоров, подлежащих контролю в РФ».</a:t>
            </a:r>
          </a:p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Прекурсоры – вещества, используемые в приготовлении наркотических средств и психотропных веществ.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F338D782-A32C-4CA2-A4F5-BDBE5BB71379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48131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23466D2-7BD1-4782-AAA9-6C4DABA020E6}" type="slidenum">
              <a:rPr lang="ru-RU" sz="1200">
                <a:solidFill>
                  <a:srgbClr val="000000"/>
                </a:solidFill>
                <a:cs typeface="Segoe UI" charset="0"/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12</a:t>
            </a:fld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48132" name="Text Box 2"/>
          <p:cNvSpPr txBox="1">
            <a:spLocks noChangeArrowheads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48133" name="Text Box 3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48134" name="Text Box 4"/>
          <p:cNvSpPr txBox="1">
            <a:spLocks noChangeArrowheads="1"/>
          </p:cNvSpPr>
          <p:nvPr/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48135" name="Rectangle 5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5325"/>
            <a:ext cx="4592638" cy="3444875"/>
          </a:xfrm>
          <a:ln/>
        </p:spPr>
      </p:sp>
      <p:sp>
        <p:nvSpPr>
          <p:cNvPr id="48136" name="Text Box 6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ln/>
        </p:spPr>
        <p:txBody>
          <a:bodyPr/>
          <a:lstStyle/>
          <a:p>
            <a:pPr marL="228600" indent="-227013" eaLnBrk="1" hangingPunct="1">
              <a:lnSpc>
                <a:spcPct val="90000"/>
              </a:lnSpc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u="sng" smtClean="0">
                <a:latin typeface="Arial" charset="0"/>
                <a:ea typeface="Microsoft YaHei" charset="-122"/>
              </a:rPr>
              <a:t>Дополнения:</a:t>
            </a:r>
          </a:p>
          <a:p>
            <a:pPr marL="228600" indent="-227013" eaLnBrk="1" hangingPunct="1">
              <a:lnSpc>
                <a:spcPct val="90000"/>
              </a:lnSpc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  <a:p>
            <a:pPr marL="228600" indent="-227013" eaLnBrk="1" hangingPunct="1">
              <a:lnSpc>
                <a:spcPct val="90000"/>
              </a:lnSpc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Очень важно, что ПАВ не сами по себе вызывают те или иные состояния и эмоции, а заставляют организм активизировать свои ресурсы.</a:t>
            </a:r>
          </a:p>
          <a:p>
            <a:pPr marL="228600" indent="-227013" eaLnBrk="1" hangingPunct="1">
              <a:lnSpc>
                <a:spcPct val="90000"/>
              </a:lnSpc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Представьте себе, что человеку дан «сейф» - запас удовольствия. Им можно пользоваться всю жизнь понемногу, а можно «взломать» и выгрести целую охапку ощущений.  Не скоро придет в себя «ограбленный» банк... </a:t>
            </a:r>
          </a:p>
          <a:p>
            <a:pPr marL="228600" indent="-227013" eaLnBrk="1" hangingPunct="1">
              <a:lnSpc>
                <a:spcPct val="90000"/>
              </a:lnSpc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  <a:p>
            <a:pPr marL="228600" indent="-227013" eaLnBrk="1" hangingPunct="1">
              <a:lnSpc>
                <a:spcPct val="90000"/>
              </a:lnSpc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Есть два пути после первых опытов:</a:t>
            </a:r>
          </a:p>
          <a:p>
            <a:pPr marL="228600" indent="-227013" eaLnBrk="1" hangingPunct="1">
              <a:lnSpc>
                <a:spcPct val="90000"/>
              </a:lnSpc>
              <a:spcBef>
                <a:spcPts val="700"/>
              </a:spcBef>
              <a:buFont typeface="Times New Roman" pitchFamily="16" charset="0"/>
              <a:buAutoNum type="arabicPeriod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Полностью прекратить употребление. Около 50 % людей так и поступают. </a:t>
            </a:r>
          </a:p>
          <a:p>
            <a:pPr marL="228600" indent="-227013" eaLnBrk="1" hangingPunct="1">
              <a:lnSpc>
                <a:spcPct val="90000"/>
              </a:lnSpc>
              <a:spcBef>
                <a:spcPts val="700"/>
              </a:spcBef>
              <a:buFont typeface="Times New Roman" pitchFamily="16" charset="0"/>
              <a:buAutoNum type="arabicPeriod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Если продолжить употребление, это неминуемо ведет к переходу на следующий этап развития зависимости от ПАВ. </a:t>
            </a:r>
          </a:p>
          <a:p>
            <a:pPr marL="228600" indent="-227013" eaLnBrk="1" hangingPunct="1">
              <a:lnSpc>
                <a:spcPct val="90000"/>
              </a:lnSpc>
              <a:spcBef>
                <a:spcPts val="450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mtClean="0">
              <a:latin typeface="Arial" charset="0"/>
              <a:ea typeface="Microsoft YaHei" charset="-122"/>
            </a:endParaRPr>
          </a:p>
          <a:p>
            <a:pPr marL="228600" indent="-227013" eaLnBrk="1" hangingPunct="1">
              <a:lnSpc>
                <a:spcPct val="90000"/>
              </a:lnSpc>
              <a:spcBef>
                <a:spcPts val="450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mtClean="0">
              <a:latin typeface="Arial" charset="0"/>
              <a:ea typeface="Microsoft YaHei" charset="-12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FBBCE437-8F48-4CB5-A969-9BFFE511CF41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56323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59069DE-1F39-4026-B3C8-9DB0F35834E8}" type="slidenum">
              <a:rPr lang="ru-RU" sz="1200">
                <a:solidFill>
                  <a:srgbClr val="000000"/>
                </a:solidFill>
                <a:cs typeface="Segoe UI" charset="0"/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16</a:t>
            </a:fld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56324" name="Text Box 2"/>
          <p:cNvSpPr txBox="1">
            <a:spLocks noChangeArrowheads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56325" name="Text Box 3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56326" name="Text Box 4"/>
          <p:cNvSpPr txBox="1">
            <a:spLocks noChangeArrowheads="1"/>
          </p:cNvSpPr>
          <p:nvPr/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56327" name="Rectangle 5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ln/>
        </p:spPr>
      </p:sp>
      <p:sp>
        <p:nvSpPr>
          <p:cNvPr id="56328" name="Text Box 6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ln/>
        </p:spPr>
        <p:txBody>
          <a:bodyPr/>
          <a:lstStyle/>
          <a:p>
            <a:pPr marL="228600" indent="-227013" eaLnBrk="1" hangingPunct="1"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u="sng" smtClean="0">
                <a:latin typeface="Arial" charset="0"/>
                <a:ea typeface="Microsoft YaHei" charset="-122"/>
              </a:rPr>
              <a:t>Дополнения:</a:t>
            </a:r>
          </a:p>
          <a:p>
            <a:pPr marL="228600" indent="-227013" eaLnBrk="1" hangingPunct="1">
              <a:spcBef>
                <a:spcPct val="0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z="1100" smtClean="0">
              <a:solidFill>
                <a:srgbClr val="006600"/>
              </a:solidFill>
              <a:latin typeface="Arial" charset="0"/>
              <a:ea typeface="Microsoft YaHei" charset="-122"/>
            </a:endParaRPr>
          </a:p>
          <a:p>
            <a:pPr marL="228600" indent="-227013" eaLnBrk="1" hangingPunct="1">
              <a:spcBef>
                <a:spcPct val="0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Химическая зависимость – хроническое заболевание, не имеющее обратного пути развития. Если человек бросает пить, но через некоторое время вновь возвращается к употреблению, он возвращается на ту же стадию, на которой был в момент отказа. Невозможно перейти с 3-й стадии на 1-ю или выздороветь совсем. </a:t>
            </a:r>
          </a:p>
          <a:p>
            <a:pPr marL="228600" indent="-227013" eaLnBrk="1" hangingPunct="1"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Самостоятельно прекратить употребление на 2 и 3 стадии зависимости практически невозможно, необходима помощь специалистов.</a:t>
            </a:r>
          </a:p>
          <a:p>
            <a:pPr marL="228600" indent="-227013" eaLnBrk="1" hangingPunct="1"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  <a:p>
            <a:pPr marL="228600" indent="-227013" eaLnBrk="1" hangingPunct="1"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FBBCE437-8F48-4CB5-A969-9BFFE511CF41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56323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59069DE-1F39-4026-B3C8-9DB0F35834E8}" type="slidenum">
              <a:rPr lang="ru-RU" sz="1200">
                <a:solidFill>
                  <a:srgbClr val="000000"/>
                </a:solidFill>
                <a:cs typeface="Segoe UI" charset="0"/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17</a:t>
            </a:fld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56324" name="Text Box 2"/>
          <p:cNvSpPr txBox="1">
            <a:spLocks noChangeArrowheads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56325" name="Text Box 3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56326" name="Text Box 4"/>
          <p:cNvSpPr txBox="1">
            <a:spLocks noChangeArrowheads="1"/>
          </p:cNvSpPr>
          <p:nvPr/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56327" name="Rectangle 5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ln/>
        </p:spPr>
      </p:sp>
      <p:sp>
        <p:nvSpPr>
          <p:cNvPr id="56328" name="Text Box 6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ln/>
        </p:spPr>
        <p:txBody>
          <a:bodyPr/>
          <a:lstStyle/>
          <a:p>
            <a:pPr marL="228600" indent="-227013" eaLnBrk="1" hangingPunct="1"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u="sng" smtClean="0">
                <a:latin typeface="Arial" charset="0"/>
                <a:ea typeface="Microsoft YaHei" charset="-122"/>
              </a:rPr>
              <a:t>Дополнения:</a:t>
            </a:r>
          </a:p>
          <a:p>
            <a:pPr marL="228600" indent="-227013" eaLnBrk="1" hangingPunct="1">
              <a:spcBef>
                <a:spcPct val="0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z="1100" smtClean="0">
              <a:solidFill>
                <a:srgbClr val="006600"/>
              </a:solidFill>
              <a:latin typeface="Arial" charset="0"/>
              <a:ea typeface="Microsoft YaHei" charset="-122"/>
            </a:endParaRPr>
          </a:p>
          <a:p>
            <a:pPr marL="228600" indent="-227013" eaLnBrk="1" hangingPunct="1">
              <a:spcBef>
                <a:spcPct val="0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Химическая зависимость – хроническое заболевание, не имеющее обратного пути развития. Если человек бросает пить, но через некоторое время вновь возвращается к употреблению, он возвращается на ту же стадию, на которой был в момент отказа. Невозможно перейти с 3-й стадии на 1-ю или выздороветь совсем. </a:t>
            </a:r>
          </a:p>
          <a:p>
            <a:pPr marL="228600" indent="-227013" eaLnBrk="1" hangingPunct="1"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Самостоятельно прекратить употребление на 2 и 3 стадии зависимости практически невозможно, необходима помощь специалистов.</a:t>
            </a:r>
          </a:p>
          <a:p>
            <a:pPr marL="228600" indent="-227013" eaLnBrk="1" hangingPunct="1"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  <a:p>
            <a:pPr marL="228600" indent="-227013" eaLnBrk="1" hangingPunct="1"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FBBCE437-8F48-4CB5-A969-9BFFE511CF41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56323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59069DE-1F39-4026-B3C8-9DB0F35834E8}" type="slidenum">
              <a:rPr lang="ru-RU" sz="1200">
                <a:solidFill>
                  <a:srgbClr val="000000"/>
                </a:solidFill>
                <a:cs typeface="Segoe UI" charset="0"/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18</a:t>
            </a:fld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56324" name="Text Box 2"/>
          <p:cNvSpPr txBox="1">
            <a:spLocks noChangeArrowheads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56325" name="Text Box 3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56326" name="Text Box 4"/>
          <p:cNvSpPr txBox="1">
            <a:spLocks noChangeArrowheads="1"/>
          </p:cNvSpPr>
          <p:nvPr/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56327" name="Rectangle 5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ln/>
        </p:spPr>
      </p:sp>
      <p:sp>
        <p:nvSpPr>
          <p:cNvPr id="56328" name="Text Box 6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ln/>
        </p:spPr>
        <p:txBody>
          <a:bodyPr/>
          <a:lstStyle/>
          <a:p>
            <a:pPr marL="228600" indent="-227013" eaLnBrk="1" hangingPunct="1"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u="sng" smtClean="0">
                <a:latin typeface="Arial" charset="0"/>
                <a:ea typeface="Microsoft YaHei" charset="-122"/>
              </a:rPr>
              <a:t>Дополнения:</a:t>
            </a:r>
          </a:p>
          <a:p>
            <a:pPr marL="228600" indent="-227013" eaLnBrk="1" hangingPunct="1">
              <a:spcBef>
                <a:spcPct val="0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z="1100" smtClean="0">
              <a:solidFill>
                <a:srgbClr val="006600"/>
              </a:solidFill>
              <a:latin typeface="Arial" charset="0"/>
              <a:ea typeface="Microsoft YaHei" charset="-122"/>
            </a:endParaRPr>
          </a:p>
          <a:p>
            <a:pPr marL="228600" indent="-227013" eaLnBrk="1" hangingPunct="1">
              <a:spcBef>
                <a:spcPct val="0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Химическая зависимость – хроническое заболевание, не имеющее обратного пути развития. Если человек бросает пить, но через некоторое время вновь возвращается к употреблению, он возвращается на ту же стадию, на которой был в момент отказа. Невозможно перейти с 3-й стадии на 1-ю или выздороветь совсем. </a:t>
            </a:r>
          </a:p>
          <a:p>
            <a:pPr marL="228600" indent="-227013" eaLnBrk="1" hangingPunct="1"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Самостоятельно прекратить употребление на 2 и 3 стадии зависимости практически невозможно, необходима помощь специалистов.</a:t>
            </a:r>
          </a:p>
          <a:p>
            <a:pPr marL="228600" indent="-227013" eaLnBrk="1" hangingPunct="1"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  <a:p>
            <a:pPr marL="228600" indent="-227013" eaLnBrk="1" hangingPunct="1"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FBBCE437-8F48-4CB5-A969-9BFFE511CF41}" type="slidenum">
              <a:rPr lang="ru-RU" smtClean="0">
                <a:solidFill>
                  <a:prstClr val="black"/>
                </a:solidFill>
              </a:rPr>
              <a:pPr/>
              <a:t>19</a:t>
            </a:fld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56323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59069DE-1F39-4026-B3C8-9DB0F35834E8}" type="slidenum">
              <a:rPr lang="ru-RU" sz="1200">
                <a:solidFill>
                  <a:srgbClr val="000000"/>
                </a:solidFill>
                <a:cs typeface="Segoe UI" charset="0"/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19</a:t>
            </a:fld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56324" name="Text Box 2"/>
          <p:cNvSpPr txBox="1">
            <a:spLocks noChangeArrowheads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56325" name="Text Box 3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56326" name="Text Box 4"/>
          <p:cNvSpPr txBox="1">
            <a:spLocks noChangeArrowheads="1"/>
          </p:cNvSpPr>
          <p:nvPr/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56327" name="Rectangle 5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ln/>
        </p:spPr>
      </p:sp>
      <p:sp>
        <p:nvSpPr>
          <p:cNvPr id="56328" name="Text Box 6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ln/>
        </p:spPr>
        <p:txBody>
          <a:bodyPr/>
          <a:lstStyle/>
          <a:p>
            <a:pPr marL="228600" indent="-227013" eaLnBrk="1" hangingPunct="1"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u="sng" smtClean="0">
                <a:latin typeface="Arial" charset="0"/>
                <a:ea typeface="Microsoft YaHei" charset="-122"/>
              </a:rPr>
              <a:t>Дополнения:</a:t>
            </a:r>
          </a:p>
          <a:p>
            <a:pPr marL="228600" indent="-227013" eaLnBrk="1" hangingPunct="1">
              <a:spcBef>
                <a:spcPct val="0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z="1100" smtClean="0">
              <a:solidFill>
                <a:srgbClr val="006600"/>
              </a:solidFill>
              <a:latin typeface="Arial" charset="0"/>
              <a:ea typeface="Microsoft YaHei" charset="-122"/>
            </a:endParaRPr>
          </a:p>
          <a:p>
            <a:pPr marL="228600" indent="-227013" eaLnBrk="1" hangingPunct="1">
              <a:spcBef>
                <a:spcPct val="0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Химическая зависимость – хроническое заболевание, не имеющее обратного пути развития. Если человек бросает пить, но через некоторое время вновь возвращается к употреблению, он возвращается на ту же стадию, на которой был в момент отказа. Невозможно перейти с 3-й стадии на 1-ю или выздороветь совсем. </a:t>
            </a:r>
          </a:p>
          <a:p>
            <a:pPr marL="228600" indent="-227013" eaLnBrk="1" hangingPunct="1"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Самостоятельно прекратить употребление на 2 и 3 стадии зависимости практически невозможно, необходима помощь специалистов.</a:t>
            </a:r>
          </a:p>
          <a:p>
            <a:pPr marL="228600" indent="-227013" eaLnBrk="1" hangingPunct="1"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  <a:p>
            <a:pPr marL="228600" indent="-227013" eaLnBrk="1" hangingPunct="1"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2CCD0C6C-036B-452D-B8FB-C2D41BF6A7C5}" type="slidenum">
              <a:rPr lang="ru-RU" smtClean="0">
                <a:solidFill>
                  <a:prstClr val="black"/>
                </a:solidFill>
              </a:rPr>
              <a:pPr/>
              <a:t>20</a:t>
            </a:fld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645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4516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u="sng" smtClean="0">
                <a:latin typeface="Arial" charset="0"/>
                <a:ea typeface="Microsoft YaHei" charset="-122"/>
              </a:rPr>
              <a:t>Дополнения:</a:t>
            </a:r>
          </a:p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Воздержитесь от резких слов, лучше </a:t>
            </a:r>
            <a:r>
              <a:rPr lang="ru-RU" sz="1100" u="sng" smtClean="0">
                <a:latin typeface="Arial" charset="0"/>
                <a:ea typeface="Microsoft YaHei" charset="-122"/>
              </a:rPr>
              <a:t>проговорите о своих чувствах</a:t>
            </a:r>
            <a:r>
              <a:rPr lang="ru-RU" sz="1100" smtClean="0">
                <a:latin typeface="Arial" charset="0"/>
                <a:ea typeface="Microsoft YaHei" charset="-122"/>
              </a:rPr>
              <a:t> так: </a:t>
            </a:r>
          </a:p>
          <a:p>
            <a:pPr marL="914400" lvl="1" indent="0" eaLnBrk="1" hangingPunct="1">
              <a:spcBef>
                <a:spcPts val="413"/>
              </a:spcBef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«Я обеспокоен(а). Я заметил(а), что …»</a:t>
            </a:r>
          </a:p>
          <a:p>
            <a:pPr marL="914400" lvl="1" indent="0" eaLnBrk="1" hangingPunct="1">
              <a:spcBef>
                <a:spcPts val="413"/>
              </a:spcBef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«Меня тревожит... (что именно?)» </a:t>
            </a:r>
          </a:p>
          <a:p>
            <a:pPr marL="914400" lvl="1" indent="0" eaLnBrk="1" hangingPunct="1">
              <a:spcBef>
                <a:spcPts val="413"/>
              </a:spcBef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«Когда тебя долго нет дома, я не могу уснуть»</a:t>
            </a:r>
          </a:p>
          <a:p>
            <a:pPr marL="914400" lvl="1" indent="0" eaLnBrk="1" hangingPunct="1">
              <a:spcBef>
                <a:spcPts val="413"/>
              </a:spcBef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«Я волнуюсь, когда ты не звонишь» и т.п.</a:t>
            </a:r>
          </a:p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Постарайтесь </a:t>
            </a:r>
            <a:r>
              <a:rPr lang="ru-RU" sz="1100" u="sng" smtClean="0">
                <a:latin typeface="Arial" charset="0"/>
                <a:ea typeface="Microsoft YaHei" charset="-122"/>
              </a:rPr>
              <a:t>договориться с ребенком</a:t>
            </a:r>
            <a:r>
              <a:rPr lang="ru-RU" sz="1100" smtClean="0">
                <a:latin typeface="Arial" charset="0"/>
                <a:ea typeface="Microsoft YaHei" charset="-122"/>
              </a:rPr>
              <a:t> так: «Чтобы развеять наши с отцом (матерью) сомнения, после каждой подозрительной вечеринки (задержки, выезда...) мы предложим тебе пройти тест на наркотики в домашних условиях». </a:t>
            </a:r>
          </a:p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Тесты на наркотики свободно продаются в аптеках.</a:t>
            </a:r>
          </a:p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2CCD0C6C-036B-452D-B8FB-C2D41BF6A7C5}" type="slidenum">
              <a:rPr lang="ru-RU" smtClean="0">
                <a:solidFill>
                  <a:prstClr val="black"/>
                </a:solidFill>
              </a:rPr>
              <a:pPr/>
              <a:t>21</a:t>
            </a:fld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645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4516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u="sng" smtClean="0">
                <a:latin typeface="Arial" charset="0"/>
                <a:ea typeface="Microsoft YaHei" charset="-122"/>
              </a:rPr>
              <a:t>Дополнения:</a:t>
            </a:r>
          </a:p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Воздержитесь от резких слов, лучше </a:t>
            </a:r>
            <a:r>
              <a:rPr lang="ru-RU" sz="1100" u="sng" smtClean="0">
                <a:latin typeface="Arial" charset="0"/>
                <a:ea typeface="Microsoft YaHei" charset="-122"/>
              </a:rPr>
              <a:t>проговорите о своих чувствах</a:t>
            </a:r>
            <a:r>
              <a:rPr lang="ru-RU" sz="1100" smtClean="0">
                <a:latin typeface="Arial" charset="0"/>
                <a:ea typeface="Microsoft YaHei" charset="-122"/>
              </a:rPr>
              <a:t> так: </a:t>
            </a:r>
          </a:p>
          <a:p>
            <a:pPr marL="914400" lvl="1" indent="0" eaLnBrk="1" hangingPunct="1">
              <a:spcBef>
                <a:spcPts val="413"/>
              </a:spcBef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«Я обеспокоен(а). Я заметил(а), что …»</a:t>
            </a:r>
          </a:p>
          <a:p>
            <a:pPr marL="914400" lvl="1" indent="0" eaLnBrk="1" hangingPunct="1">
              <a:spcBef>
                <a:spcPts val="413"/>
              </a:spcBef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«Меня тревожит... (что именно?)» </a:t>
            </a:r>
          </a:p>
          <a:p>
            <a:pPr marL="914400" lvl="1" indent="0" eaLnBrk="1" hangingPunct="1">
              <a:spcBef>
                <a:spcPts val="413"/>
              </a:spcBef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«Когда тебя долго нет дома, я не могу уснуть»</a:t>
            </a:r>
          </a:p>
          <a:p>
            <a:pPr marL="914400" lvl="1" indent="0" eaLnBrk="1" hangingPunct="1">
              <a:spcBef>
                <a:spcPts val="413"/>
              </a:spcBef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«Я волнуюсь, когда ты не звонишь» и т.п.</a:t>
            </a:r>
          </a:p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Постарайтесь </a:t>
            </a:r>
            <a:r>
              <a:rPr lang="ru-RU" sz="1100" u="sng" smtClean="0">
                <a:latin typeface="Arial" charset="0"/>
                <a:ea typeface="Microsoft YaHei" charset="-122"/>
              </a:rPr>
              <a:t>договориться с ребенком</a:t>
            </a:r>
            <a:r>
              <a:rPr lang="ru-RU" sz="1100" smtClean="0">
                <a:latin typeface="Arial" charset="0"/>
                <a:ea typeface="Microsoft YaHei" charset="-122"/>
              </a:rPr>
              <a:t> так: «Чтобы развеять наши с отцом (матерью) сомнения, после каждой подозрительной вечеринки (задержки, выезда...) мы предложим тебе пройти тест на наркотики в домашних условиях». </a:t>
            </a:r>
          </a:p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Тесты на наркотики свободно продаются в аптеках.</a:t>
            </a:r>
          </a:p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2CCD0C6C-036B-452D-B8FB-C2D41BF6A7C5}" type="slidenum">
              <a:rPr lang="ru-RU" smtClean="0">
                <a:solidFill>
                  <a:prstClr val="black"/>
                </a:solidFill>
              </a:rPr>
              <a:pPr/>
              <a:t>22</a:t>
            </a:fld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645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4516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u="sng" smtClean="0">
                <a:latin typeface="Arial" charset="0"/>
                <a:ea typeface="Microsoft YaHei" charset="-122"/>
              </a:rPr>
              <a:t>Дополнения:</a:t>
            </a:r>
          </a:p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Воздержитесь от резких слов, лучше </a:t>
            </a:r>
            <a:r>
              <a:rPr lang="ru-RU" sz="1100" u="sng" smtClean="0">
                <a:latin typeface="Arial" charset="0"/>
                <a:ea typeface="Microsoft YaHei" charset="-122"/>
              </a:rPr>
              <a:t>проговорите о своих чувствах</a:t>
            </a:r>
            <a:r>
              <a:rPr lang="ru-RU" sz="1100" smtClean="0">
                <a:latin typeface="Arial" charset="0"/>
                <a:ea typeface="Microsoft YaHei" charset="-122"/>
              </a:rPr>
              <a:t> так: </a:t>
            </a:r>
          </a:p>
          <a:p>
            <a:pPr marL="914400" lvl="1" indent="0" eaLnBrk="1" hangingPunct="1">
              <a:spcBef>
                <a:spcPts val="413"/>
              </a:spcBef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«Я обеспокоен(а). Я заметил(а), что …»</a:t>
            </a:r>
          </a:p>
          <a:p>
            <a:pPr marL="914400" lvl="1" indent="0" eaLnBrk="1" hangingPunct="1">
              <a:spcBef>
                <a:spcPts val="413"/>
              </a:spcBef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«Меня тревожит... (что именно?)» </a:t>
            </a:r>
          </a:p>
          <a:p>
            <a:pPr marL="914400" lvl="1" indent="0" eaLnBrk="1" hangingPunct="1">
              <a:spcBef>
                <a:spcPts val="413"/>
              </a:spcBef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«Когда тебя долго нет дома, я не могу уснуть»</a:t>
            </a:r>
          </a:p>
          <a:p>
            <a:pPr marL="914400" lvl="1" indent="0" eaLnBrk="1" hangingPunct="1">
              <a:spcBef>
                <a:spcPts val="413"/>
              </a:spcBef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«Я волнуюсь, когда ты не звонишь» и т.п.</a:t>
            </a:r>
          </a:p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Постарайтесь </a:t>
            </a:r>
            <a:r>
              <a:rPr lang="ru-RU" sz="1100" u="sng" smtClean="0">
                <a:latin typeface="Arial" charset="0"/>
                <a:ea typeface="Microsoft YaHei" charset="-122"/>
              </a:rPr>
              <a:t>договориться с ребенком</a:t>
            </a:r>
            <a:r>
              <a:rPr lang="ru-RU" sz="1100" smtClean="0">
                <a:latin typeface="Arial" charset="0"/>
                <a:ea typeface="Microsoft YaHei" charset="-122"/>
              </a:rPr>
              <a:t> так: «Чтобы развеять наши с отцом (матерью) сомнения, после каждой подозрительной вечеринки (задержки, выезда...) мы предложим тебе пройти тест на наркотики в домашних условиях». </a:t>
            </a:r>
          </a:p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Тесты на наркотики свободно продаются в аптеках.</a:t>
            </a:r>
          </a:p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2CCD0C6C-036B-452D-B8FB-C2D41BF6A7C5}" type="slidenum">
              <a:rPr lang="ru-RU" smtClean="0">
                <a:solidFill>
                  <a:prstClr val="black"/>
                </a:solidFill>
              </a:rPr>
              <a:pPr/>
              <a:t>23</a:t>
            </a:fld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645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4516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u="sng" smtClean="0">
                <a:latin typeface="Arial" charset="0"/>
                <a:ea typeface="Microsoft YaHei" charset="-122"/>
              </a:rPr>
              <a:t>Дополнения:</a:t>
            </a:r>
          </a:p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Воздержитесь от резких слов, лучше </a:t>
            </a:r>
            <a:r>
              <a:rPr lang="ru-RU" sz="1100" u="sng" smtClean="0">
                <a:latin typeface="Arial" charset="0"/>
                <a:ea typeface="Microsoft YaHei" charset="-122"/>
              </a:rPr>
              <a:t>проговорите о своих чувствах</a:t>
            </a:r>
            <a:r>
              <a:rPr lang="ru-RU" sz="1100" smtClean="0">
                <a:latin typeface="Arial" charset="0"/>
                <a:ea typeface="Microsoft YaHei" charset="-122"/>
              </a:rPr>
              <a:t> так: </a:t>
            </a:r>
          </a:p>
          <a:p>
            <a:pPr marL="914400" lvl="1" indent="0" eaLnBrk="1" hangingPunct="1">
              <a:spcBef>
                <a:spcPts val="413"/>
              </a:spcBef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«Я обеспокоен(а). Я заметил(а), что …»</a:t>
            </a:r>
          </a:p>
          <a:p>
            <a:pPr marL="914400" lvl="1" indent="0" eaLnBrk="1" hangingPunct="1">
              <a:spcBef>
                <a:spcPts val="413"/>
              </a:spcBef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«Меня тревожит... (что именно?)» </a:t>
            </a:r>
          </a:p>
          <a:p>
            <a:pPr marL="914400" lvl="1" indent="0" eaLnBrk="1" hangingPunct="1">
              <a:spcBef>
                <a:spcPts val="413"/>
              </a:spcBef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«Когда тебя долго нет дома, я не могу уснуть»</a:t>
            </a:r>
          </a:p>
          <a:p>
            <a:pPr marL="914400" lvl="1" indent="0" eaLnBrk="1" hangingPunct="1">
              <a:spcBef>
                <a:spcPts val="413"/>
              </a:spcBef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«Я волнуюсь, когда ты не звонишь» и т.п.</a:t>
            </a:r>
          </a:p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Постарайтесь </a:t>
            </a:r>
            <a:r>
              <a:rPr lang="ru-RU" sz="1100" u="sng" smtClean="0">
                <a:latin typeface="Arial" charset="0"/>
                <a:ea typeface="Microsoft YaHei" charset="-122"/>
              </a:rPr>
              <a:t>договориться с ребенком</a:t>
            </a:r>
            <a:r>
              <a:rPr lang="ru-RU" sz="1100" smtClean="0">
                <a:latin typeface="Arial" charset="0"/>
                <a:ea typeface="Microsoft YaHei" charset="-122"/>
              </a:rPr>
              <a:t> так: «Чтобы развеять наши с отцом (матерью) сомнения, после каждой подозрительной вечеринки (задержки, выезда...) мы предложим тебе пройти тест на наркотики в домашних условиях». </a:t>
            </a:r>
          </a:p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Тесты на наркотики свободно продаются в аптеках.</a:t>
            </a:r>
          </a:p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2CCD0C6C-036B-452D-B8FB-C2D41BF6A7C5}" type="slidenum">
              <a:rPr lang="ru-RU" smtClean="0">
                <a:solidFill>
                  <a:prstClr val="black"/>
                </a:solidFill>
              </a:rPr>
              <a:pPr/>
              <a:t>24</a:t>
            </a:fld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645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4516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u="sng" smtClean="0">
                <a:latin typeface="Arial" charset="0"/>
                <a:ea typeface="Microsoft YaHei" charset="-122"/>
              </a:rPr>
              <a:t>Дополнения:</a:t>
            </a:r>
          </a:p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Воздержитесь от резких слов, лучше </a:t>
            </a:r>
            <a:r>
              <a:rPr lang="ru-RU" sz="1100" u="sng" smtClean="0">
                <a:latin typeface="Arial" charset="0"/>
                <a:ea typeface="Microsoft YaHei" charset="-122"/>
              </a:rPr>
              <a:t>проговорите о своих чувствах</a:t>
            </a:r>
            <a:r>
              <a:rPr lang="ru-RU" sz="1100" smtClean="0">
                <a:latin typeface="Arial" charset="0"/>
                <a:ea typeface="Microsoft YaHei" charset="-122"/>
              </a:rPr>
              <a:t> так: </a:t>
            </a:r>
          </a:p>
          <a:p>
            <a:pPr marL="914400" lvl="1" indent="0" eaLnBrk="1" hangingPunct="1">
              <a:spcBef>
                <a:spcPts val="413"/>
              </a:spcBef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«Я обеспокоен(а). Я заметил(а), что …»</a:t>
            </a:r>
          </a:p>
          <a:p>
            <a:pPr marL="914400" lvl="1" indent="0" eaLnBrk="1" hangingPunct="1">
              <a:spcBef>
                <a:spcPts val="413"/>
              </a:spcBef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«Меня тревожит... (что именно?)» </a:t>
            </a:r>
          </a:p>
          <a:p>
            <a:pPr marL="914400" lvl="1" indent="0" eaLnBrk="1" hangingPunct="1">
              <a:spcBef>
                <a:spcPts val="413"/>
              </a:spcBef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«Когда тебя долго нет дома, я не могу уснуть»</a:t>
            </a:r>
          </a:p>
          <a:p>
            <a:pPr marL="914400" lvl="1" indent="0" eaLnBrk="1" hangingPunct="1">
              <a:spcBef>
                <a:spcPts val="413"/>
              </a:spcBef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«Я волнуюсь, когда ты не звонишь» и т.п.</a:t>
            </a:r>
          </a:p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Постарайтесь </a:t>
            </a:r>
            <a:r>
              <a:rPr lang="ru-RU" sz="1100" u="sng" smtClean="0">
                <a:latin typeface="Arial" charset="0"/>
                <a:ea typeface="Microsoft YaHei" charset="-122"/>
              </a:rPr>
              <a:t>договориться с ребенком</a:t>
            </a:r>
            <a:r>
              <a:rPr lang="ru-RU" sz="1100" smtClean="0">
                <a:latin typeface="Arial" charset="0"/>
                <a:ea typeface="Microsoft YaHei" charset="-122"/>
              </a:rPr>
              <a:t> так: «Чтобы развеять наши с отцом (матерью) сомнения, после каждой подозрительной вечеринки (задержки, выезда...) мы предложим тебе пройти тест на наркотики в домашних условиях». </a:t>
            </a:r>
          </a:p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Тесты на наркотики свободно продаются в аптеках.</a:t>
            </a:r>
          </a:p>
          <a:p>
            <a:pPr eaLnBrk="1" hangingPunct="1">
              <a:spcBef>
                <a:spcPts val="413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97B8B079-B5D1-44A8-A980-28896D460A20}" type="slidenum">
              <a:rPr lang="ru-RU" smtClean="0"/>
              <a:pPr/>
              <a:t>4</a:t>
            </a:fld>
            <a:endParaRPr lang="ru-RU" smtClean="0"/>
          </a:p>
        </p:txBody>
      </p:sp>
      <p:sp>
        <p:nvSpPr>
          <p:cNvPr id="47107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DBC407A-C5AE-402B-9C71-4F85BCEAEADD}" type="slidenum">
              <a:rPr lang="ru-RU" sz="1200">
                <a:solidFill>
                  <a:srgbClr val="000000"/>
                </a:solidFill>
                <a:cs typeface="Segoe UI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4</a:t>
            </a:fld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47108" name="Text Box 2"/>
          <p:cNvSpPr txBox="1">
            <a:spLocks noChangeArrowheads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47109" name="Text Box 3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47110" name="Text Box 4"/>
          <p:cNvSpPr txBox="1">
            <a:spLocks noChangeArrowheads="1"/>
          </p:cNvSpPr>
          <p:nvPr/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47111" name="Text Box 5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70F69C9-210C-400B-A100-B1AF9B18A5A9}" type="slidenum">
              <a:rPr lang="ru-RU" sz="1200">
                <a:solidFill>
                  <a:srgbClr val="000000"/>
                </a:solidFill>
                <a:cs typeface="Arial Unicode MS" pitchFamily="32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4</a:t>
            </a:fld>
            <a:endParaRPr lang="ru-RU" sz="1200">
              <a:solidFill>
                <a:srgbClr val="000000"/>
              </a:solidFill>
              <a:cs typeface="Arial Unicode MS" pitchFamily="32" charset="0"/>
            </a:endParaRPr>
          </a:p>
        </p:txBody>
      </p:sp>
      <p:sp>
        <p:nvSpPr>
          <p:cNvPr id="4711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95425" y="250825"/>
            <a:ext cx="3362325" cy="2520950"/>
          </a:xfrm>
          <a:ln/>
        </p:spPr>
      </p:sp>
      <p:sp>
        <p:nvSpPr>
          <p:cNvPr id="47113" name="Text Box 7"/>
          <p:cNvSpPr>
            <a:spLocks noGrp="1" noChangeArrowheads="1"/>
          </p:cNvSpPr>
          <p:nvPr>
            <p:ph type="body" idx="1"/>
          </p:nvPr>
        </p:nvSpPr>
        <p:spPr>
          <a:xfrm>
            <a:off x="404813" y="2771775"/>
            <a:ext cx="6264275" cy="6121400"/>
          </a:xfrm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000" u="sng" smtClean="0">
                <a:latin typeface="Arial" charset="0"/>
                <a:cs typeface="Arial Unicode MS" pitchFamily="32" charset="0"/>
              </a:rPr>
              <a:t>Дополнения: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000" b="1" smtClean="0">
                <a:latin typeface="Arial" charset="0"/>
                <a:ea typeface="Microsoft YaHei" charset="-122"/>
              </a:rPr>
              <a:t>Комплекс «мать и дитя»</a:t>
            </a:r>
            <a:r>
              <a:rPr lang="ru-RU" sz="1000" smtClean="0">
                <a:latin typeface="Arial" charset="0"/>
                <a:ea typeface="Microsoft YaHei" charset="-122"/>
              </a:rPr>
              <a:t> - …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000" b="1" smtClean="0">
                <a:latin typeface="Arial" charset="0"/>
                <a:ea typeface="Microsoft YaHei" charset="-122"/>
              </a:rPr>
              <a:t>Гиперкинетический синдром с дефицитом внимания</a:t>
            </a:r>
            <a:r>
              <a:rPr lang="ru-RU" sz="1000" smtClean="0">
                <a:latin typeface="Arial" charset="0"/>
                <a:ea typeface="Microsoft YaHei" charset="-122"/>
              </a:rPr>
              <a:t> (синонимы: синдром гиперактивности с дефицитом внимания, гипердинамический синдром, гиперкинезия): 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000" smtClean="0">
                <a:latin typeface="Arial" charset="0"/>
                <a:ea typeface="Microsoft YaHei" charset="-122"/>
              </a:rPr>
              <a:t>расстройства, важнейшими признаками которых являются кратковременные периоды неустойчивости внимания и повышенной отвлекаемости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000" smtClean="0">
                <a:latin typeface="Arial" charset="0"/>
                <a:ea typeface="Microsoft YaHei" charset="-122"/>
              </a:rPr>
              <a:t>характерны отвлекаемость внимания, дефицит произвольного внимания, непоседливость, часты задержки в развитии специфических навыков и нарушения взаимоотношений с окружающими 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000" smtClean="0">
                <a:latin typeface="Arial" charset="0"/>
                <a:ea typeface="Microsoft YaHei" charset="-122"/>
              </a:rPr>
              <a:t>впервые выявляется у детей обычно в дошкольном возрасте, реже у детей постарш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000" smtClean="0">
                <a:latin typeface="Arial" charset="0"/>
                <a:ea typeface="Microsoft YaHei" charset="-122"/>
              </a:rPr>
              <a:t>встречается, по некоторым сведениям, у 5-10% школьников начальных классов, у мальчиков в 2-5 раз чаще, чем у девочек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000" smtClean="0">
              <a:latin typeface="Arial" charset="0"/>
              <a:ea typeface="Microsoft YaHei" charset="-122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000" b="1" smtClean="0">
                <a:latin typeface="Arial" charset="0"/>
                <a:ea typeface="Microsoft YaHei" charset="-122"/>
              </a:rPr>
              <a:t>Гиперкинезия внутричерепная (напряжение):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000" smtClean="0">
                <a:latin typeface="Arial" charset="0"/>
                <a:ea typeface="Microsoft YaHei" charset="-122"/>
              </a:rPr>
              <a:t>повышение давления в полости черепа. Может быть обусловлено патологией головного мозга (черепно-мозговая травма, опухоли, внутричерепные кровоизлияния, энцефаломенингиты и др.)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000" smtClean="0">
                <a:latin typeface="Arial" charset="0"/>
                <a:ea typeface="Microsoft YaHei" charset="-122"/>
              </a:rPr>
              <a:t>проявляется головной болью, тошнотой, рвотой, стойкой икотой, сонливостью, угнетением сознания, двоением (за счет одностороннего или двустороннего сдавления отводящего нерва)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000" smtClean="0">
                <a:latin typeface="Arial" charset="0"/>
                <a:ea typeface="Microsoft YaHei" charset="-122"/>
              </a:rPr>
              <a:t/>
            </a:r>
            <a:br>
              <a:rPr lang="ru-RU" sz="1000" smtClean="0">
                <a:latin typeface="Arial" charset="0"/>
                <a:ea typeface="Microsoft YaHei" charset="-122"/>
              </a:rPr>
            </a:br>
            <a:r>
              <a:rPr lang="ru-RU" sz="1000" b="1" smtClean="0">
                <a:latin typeface="Arial" charset="0"/>
                <a:ea typeface="Microsoft YaHei" charset="-122"/>
              </a:rPr>
              <a:t>Важность полной семьи в первые 3-5 лет жизни для гармоничного развития ребенка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000" smtClean="0">
                <a:latin typeface="Arial" charset="0"/>
                <a:ea typeface="Microsoft YaHei" charset="-122"/>
              </a:rPr>
              <a:t>Наиболее высокий риск формирования аддиктивной личности (с повышенным риском алкоголизации, наркотизации, криминально ориентированного поведения) в случаях, когда в первые годы жизни ребенок воспитывается без матери. Несколько меньше такой риск при отсутствии в этом возрасте обоих родителей, еще меньше – при отсутствии отца. Дальше (в порядке убывания) идет отсутствие брата, сестры, дедушки, бабушки.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000" b="1" u="sng" smtClean="0">
                <a:latin typeface="Arial" charset="0"/>
                <a:ea typeface="Microsoft YaHei" charset="-122"/>
              </a:rPr>
              <a:t>Понятие «полный дом».</a:t>
            </a:r>
            <a:r>
              <a:rPr lang="ru-RU" sz="1000" smtClean="0">
                <a:latin typeface="Arial" charset="0"/>
                <a:ea typeface="Microsoft YaHei" charset="-122"/>
              </a:rPr>
              <a:t> В первые 3-5 лет жизни для гармоничного развития ребенка считается оптимальным наличие матери и отца, брата или сестры, дедушки и бабушки.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000" b="1" u="sng" smtClean="0">
                <a:latin typeface="Arial" charset="0"/>
                <a:ea typeface="Microsoft YaHei" charset="-122"/>
              </a:rPr>
              <a:t>Период до 3 лет</a:t>
            </a:r>
            <a:r>
              <a:rPr lang="ru-RU" sz="1000" smtClean="0">
                <a:latin typeface="Arial" charset="0"/>
                <a:ea typeface="Microsoft YaHei" charset="-122"/>
              </a:rPr>
              <a:t> – возраст «первых вопросов». Ребенок задаёт вопрос: «Что это?». Его мозг накапливает первичную информацию. На поставленный вопрос отец, мать, сестра, бабушка ответят по-разному. У ребенка появляется возможность и необходимость выбора «правильного» ответа. Чем больший состав семьи, тем больше вариантов ответов и, следовательно, вариантов оценки.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000" b="1" u="sng" smtClean="0">
                <a:latin typeface="Arial" charset="0"/>
                <a:ea typeface="Microsoft YaHei" charset="-122"/>
              </a:rPr>
              <a:t>C 3 до 7 лет</a:t>
            </a:r>
            <a:r>
              <a:rPr lang="ru-RU" sz="1000" smtClean="0">
                <a:latin typeface="Arial" charset="0"/>
                <a:ea typeface="Microsoft YaHei" charset="-122"/>
              </a:rPr>
              <a:t> - возраст «вторых вопросов». Ребенок спрашивает: «Почему это?». Мозг в этом возрасте начинает анализировать, систематизировать полученную информацию. Причем, не важен правильный ответ взрослого, более значим сам факт ответа (меня слышат, я готов произносить все новые «почему?»). Аналогичные вопросы задают сверстники и, если ребенок находится в их коллективе, число заданных вопросов растет пропорционально числу детей. Поэтому в возрасте от 3 до 7 лет у ребенка первый социальный институт - детский сад. Доказано, что посещение дошкольных детских учреждений в возрасте от 3 до 7 лет существенно «сглаживает» дефекты внутрисемейного воспитания детей из «неполных» и социально неблагополучных семей.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FBBCE437-8F48-4CB5-A969-9BFFE511CF41}" type="slidenum">
              <a:rPr lang="ru-RU" smtClean="0">
                <a:solidFill>
                  <a:prstClr val="black"/>
                </a:solidFill>
              </a:rPr>
              <a:pPr/>
              <a:t>25</a:t>
            </a:fld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56323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59069DE-1F39-4026-B3C8-9DB0F35834E8}" type="slidenum">
              <a:rPr lang="ru-RU" sz="1200">
                <a:solidFill>
                  <a:srgbClr val="000000"/>
                </a:solidFill>
                <a:cs typeface="Segoe UI" charset="0"/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25</a:t>
            </a:fld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56324" name="Text Box 2"/>
          <p:cNvSpPr txBox="1">
            <a:spLocks noChangeArrowheads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56325" name="Text Box 3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56326" name="Text Box 4"/>
          <p:cNvSpPr txBox="1">
            <a:spLocks noChangeArrowheads="1"/>
          </p:cNvSpPr>
          <p:nvPr/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56327" name="Rectangle 5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ln/>
        </p:spPr>
      </p:sp>
      <p:sp>
        <p:nvSpPr>
          <p:cNvPr id="56328" name="Text Box 6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ln/>
        </p:spPr>
        <p:txBody>
          <a:bodyPr/>
          <a:lstStyle/>
          <a:p>
            <a:pPr marL="228600" indent="-227013" eaLnBrk="1" hangingPunct="1"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u="sng" smtClean="0">
                <a:latin typeface="Arial" charset="0"/>
                <a:ea typeface="Microsoft YaHei" charset="-122"/>
              </a:rPr>
              <a:t>Дополнения:</a:t>
            </a:r>
          </a:p>
          <a:p>
            <a:pPr marL="228600" indent="-227013" eaLnBrk="1" hangingPunct="1">
              <a:spcBef>
                <a:spcPct val="0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z="1100" smtClean="0">
              <a:solidFill>
                <a:srgbClr val="006600"/>
              </a:solidFill>
              <a:latin typeface="Arial" charset="0"/>
              <a:ea typeface="Microsoft YaHei" charset="-122"/>
            </a:endParaRPr>
          </a:p>
          <a:p>
            <a:pPr marL="228600" indent="-227013" eaLnBrk="1" hangingPunct="1">
              <a:spcBef>
                <a:spcPct val="0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Химическая зависимость – хроническое заболевание, не имеющее обратного пути развития. Если человек бросает пить, но через некоторое время вновь возвращается к употреблению, он возвращается на ту же стадию, на которой был в момент отказа. Невозможно перейти с 3-й стадии на 1-ю или выздороветь совсем. </a:t>
            </a:r>
          </a:p>
          <a:p>
            <a:pPr marL="228600" indent="-227013" eaLnBrk="1" hangingPunct="1"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Самостоятельно прекратить употребление на 2 и 3 стадии зависимости практически невозможно, необходима помощь специалистов.</a:t>
            </a:r>
          </a:p>
          <a:p>
            <a:pPr marL="228600" indent="-227013" eaLnBrk="1" hangingPunct="1"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  <a:p>
            <a:pPr marL="228600" indent="-227013" eaLnBrk="1" hangingPunct="1"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BAE0DFD1-4EDF-4F7A-BE9E-0BDC3578D010}" type="slidenum">
              <a:rPr lang="ru-RU" smtClean="0"/>
              <a:pPr/>
              <a:t>26</a:t>
            </a:fld>
            <a:endParaRPr lang="ru-RU" smtClean="0"/>
          </a:p>
        </p:txBody>
      </p:sp>
      <p:sp>
        <p:nvSpPr>
          <p:cNvPr id="62467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3B8CB5E-5E00-467F-AAA1-820BD596A02F}" type="slidenum">
              <a:rPr lang="ru-RU" sz="1200">
                <a:solidFill>
                  <a:srgbClr val="000000"/>
                </a:solidFill>
                <a:cs typeface="Segoe UI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26</a:t>
            </a:fld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62468" name="Text Box 2"/>
          <p:cNvSpPr txBox="1">
            <a:spLocks noChangeArrowheads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62469" name="Text Box 3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62470" name="Text Box 4"/>
          <p:cNvSpPr txBox="1">
            <a:spLocks noChangeArrowheads="1"/>
          </p:cNvSpPr>
          <p:nvPr/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62471" name="Rectangle 5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ln/>
        </p:spPr>
      </p:sp>
      <p:sp>
        <p:nvSpPr>
          <p:cNvPr id="62472" name="Text Box 6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ln/>
        </p:spPr>
        <p:txBody>
          <a:bodyPr/>
          <a:lstStyle/>
          <a:p>
            <a:pPr marL="228600" indent="-227013" eaLnBrk="1" hangingPunct="1"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u="sng" smtClean="0">
                <a:latin typeface="Arial" charset="0"/>
                <a:ea typeface="Microsoft YaHei" charset="-122"/>
              </a:rPr>
              <a:t>Дополнения:</a:t>
            </a:r>
          </a:p>
          <a:p>
            <a:pPr marL="228600" indent="-227013" eaLnBrk="1" hangingPunct="1">
              <a:spcBef>
                <a:spcPct val="0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z="1100" smtClean="0">
              <a:solidFill>
                <a:srgbClr val="006600"/>
              </a:solidFill>
              <a:latin typeface="Arial" charset="0"/>
              <a:ea typeface="Microsoft YaHei" charset="-122"/>
            </a:endParaRPr>
          </a:p>
          <a:p>
            <a:pPr marL="228600" indent="-227013" eaLnBrk="1" hangingPunct="1">
              <a:spcBef>
                <a:spcPct val="0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Химическая зависимость – хроническое заболевание, не имеющее обратного пути развития. Если человек бросает пить, но через некоторое время вновь возвращается к употреблению, он возвращается на ту же стадию, на которой был в момент отказа. Невозможно перейти с 3-й стадии на 1-ю или выздороветь совсем. </a:t>
            </a:r>
          </a:p>
          <a:p>
            <a:pPr marL="228600" indent="-227013" eaLnBrk="1" hangingPunct="1"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Самостоятельно прекратить употребление на 2 и 3 стадии зависимости практически невозможно, необходима помощь специалистов.</a:t>
            </a:r>
          </a:p>
          <a:p>
            <a:pPr marL="228600" indent="-227013" eaLnBrk="1" hangingPunct="1"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  <a:p>
            <a:pPr marL="228600" indent="-227013" eaLnBrk="1" hangingPunct="1"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BAE0DFD1-4EDF-4F7A-BE9E-0BDC3578D010}" type="slidenum">
              <a:rPr lang="ru-RU" smtClean="0">
                <a:solidFill>
                  <a:prstClr val="black"/>
                </a:solidFill>
              </a:rPr>
              <a:pPr/>
              <a:t>27</a:t>
            </a:fld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62467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3B8CB5E-5E00-467F-AAA1-820BD596A02F}" type="slidenum">
              <a:rPr lang="ru-RU" sz="1200">
                <a:solidFill>
                  <a:srgbClr val="000000"/>
                </a:solidFill>
                <a:cs typeface="Segoe UI" charset="0"/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27</a:t>
            </a:fld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62468" name="Text Box 2"/>
          <p:cNvSpPr txBox="1">
            <a:spLocks noChangeArrowheads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62469" name="Text Box 3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62470" name="Text Box 4"/>
          <p:cNvSpPr txBox="1">
            <a:spLocks noChangeArrowheads="1"/>
          </p:cNvSpPr>
          <p:nvPr/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62471" name="Rectangle 5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ln/>
        </p:spPr>
      </p:sp>
      <p:sp>
        <p:nvSpPr>
          <p:cNvPr id="62472" name="Text Box 6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ln/>
        </p:spPr>
        <p:txBody>
          <a:bodyPr/>
          <a:lstStyle/>
          <a:p>
            <a:pPr marL="228600" indent="-227013" eaLnBrk="1" hangingPunct="1"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u="sng" smtClean="0">
                <a:latin typeface="Arial" charset="0"/>
                <a:ea typeface="Microsoft YaHei" charset="-122"/>
              </a:rPr>
              <a:t>Дополнения:</a:t>
            </a:r>
          </a:p>
          <a:p>
            <a:pPr marL="228600" indent="-227013" eaLnBrk="1" hangingPunct="1">
              <a:spcBef>
                <a:spcPct val="0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z="1100" smtClean="0">
              <a:solidFill>
                <a:srgbClr val="006600"/>
              </a:solidFill>
              <a:latin typeface="Arial" charset="0"/>
              <a:ea typeface="Microsoft YaHei" charset="-122"/>
            </a:endParaRPr>
          </a:p>
          <a:p>
            <a:pPr marL="228600" indent="-227013" eaLnBrk="1" hangingPunct="1">
              <a:spcBef>
                <a:spcPct val="0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Химическая зависимость – хроническое заболевание, не имеющее обратного пути развития. Если человек бросает пить, но через некоторое время вновь возвращается к употреблению, он возвращается на ту же стадию, на которой был в момент отказа. Невозможно перейти с 3-й стадии на 1-ю или выздороветь совсем. </a:t>
            </a:r>
          </a:p>
          <a:p>
            <a:pPr marL="228600" indent="-227013" eaLnBrk="1" hangingPunct="1"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Самостоятельно прекратить употребление на 2 и 3 стадии зависимости практически невозможно, необходима помощь специалистов.</a:t>
            </a:r>
          </a:p>
          <a:p>
            <a:pPr marL="228600" indent="-227013" eaLnBrk="1" hangingPunct="1"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  <a:p>
            <a:pPr marL="228600" indent="-227013" eaLnBrk="1" hangingPunct="1"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BAE0DFD1-4EDF-4F7A-BE9E-0BDC3578D010}" type="slidenum">
              <a:rPr lang="ru-RU" smtClean="0"/>
              <a:pPr/>
              <a:t>28</a:t>
            </a:fld>
            <a:endParaRPr lang="ru-RU" smtClean="0"/>
          </a:p>
        </p:txBody>
      </p:sp>
      <p:sp>
        <p:nvSpPr>
          <p:cNvPr id="62467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3B8CB5E-5E00-467F-AAA1-820BD596A02F}" type="slidenum">
              <a:rPr lang="ru-RU" sz="1200">
                <a:solidFill>
                  <a:srgbClr val="000000"/>
                </a:solidFill>
                <a:cs typeface="Segoe UI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28</a:t>
            </a:fld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62468" name="Text Box 2"/>
          <p:cNvSpPr txBox="1">
            <a:spLocks noChangeArrowheads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62469" name="Text Box 3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62470" name="Text Box 4"/>
          <p:cNvSpPr txBox="1">
            <a:spLocks noChangeArrowheads="1"/>
          </p:cNvSpPr>
          <p:nvPr/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62471" name="Rectangle 5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ln/>
        </p:spPr>
      </p:sp>
      <p:sp>
        <p:nvSpPr>
          <p:cNvPr id="62472" name="Text Box 6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ln/>
        </p:spPr>
        <p:txBody>
          <a:bodyPr/>
          <a:lstStyle/>
          <a:p>
            <a:pPr marL="228600" indent="-227013" eaLnBrk="1" hangingPunct="1"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u="sng" smtClean="0">
                <a:latin typeface="Arial" charset="0"/>
                <a:ea typeface="Microsoft YaHei" charset="-122"/>
              </a:rPr>
              <a:t>Дополнения:</a:t>
            </a:r>
          </a:p>
          <a:p>
            <a:pPr marL="228600" indent="-227013" eaLnBrk="1" hangingPunct="1">
              <a:spcBef>
                <a:spcPct val="0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z="1100" smtClean="0">
              <a:solidFill>
                <a:srgbClr val="006600"/>
              </a:solidFill>
              <a:latin typeface="Arial" charset="0"/>
              <a:ea typeface="Microsoft YaHei" charset="-122"/>
            </a:endParaRPr>
          </a:p>
          <a:p>
            <a:pPr marL="228600" indent="-227013" eaLnBrk="1" hangingPunct="1">
              <a:spcBef>
                <a:spcPct val="0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Химическая зависимость – хроническое заболевание, не имеющее обратного пути развития. Если человек бросает пить, но через некоторое время вновь возвращается к употреблению, он возвращается на ту же стадию, на которой был в момент отказа. Невозможно перейти с 3-й стадии на 1-ю или выздороветь совсем. </a:t>
            </a:r>
          </a:p>
          <a:p>
            <a:pPr marL="228600" indent="-227013" eaLnBrk="1" hangingPunct="1"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Самостоятельно прекратить употребление на 2 и 3 стадии зависимости практически невозможно, необходима помощь специалистов.</a:t>
            </a:r>
          </a:p>
          <a:p>
            <a:pPr marL="228600" indent="-227013" eaLnBrk="1" hangingPunct="1"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  <a:p>
            <a:pPr marL="228600" indent="-227013" eaLnBrk="1" hangingPunct="1"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BAE0DFD1-4EDF-4F7A-BE9E-0BDC3578D010}" type="slidenum">
              <a:rPr lang="ru-RU" smtClean="0"/>
              <a:pPr/>
              <a:t>29</a:t>
            </a:fld>
            <a:endParaRPr lang="ru-RU" smtClean="0"/>
          </a:p>
        </p:txBody>
      </p:sp>
      <p:sp>
        <p:nvSpPr>
          <p:cNvPr id="62467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3B8CB5E-5E00-467F-AAA1-820BD596A02F}" type="slidenum">
              <a:rPr lang="ru-RU" sz="1200">
                <a:solidFill>
                  <a:srgbClr val="000000"/>
                </a:solidFill>
                <a:cs typeface="Segoe UI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29</a:t>
            </a:fld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62468" name="Text Box 2"/>
          <p:cNvSpPr txBox="1">
            <a:spLocks noChangeArrowheads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62469" name="Text Box 3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62470" name="Text Box 4"/>
          <p:cNvSpPr txBox="1">
            <a:spLocks noChangeArrowheads="1"/>
          </p:cNvSpPr>
          <p:nvPr/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62471" name="Rectangle 5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ln/>
        </p:spPr>
      </p:sp>
      <p:sp>
        <p:nvSpPr>
          <p:cNvPr id="62472" name="Text Box 6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ln/>
        </p:spPr>
        <p:txBody>
          <a:bodyPr/>
          <a:lstStyle/>
          <a:p>
            <a:pPr marL="228600" indent="-227013" eaLnBrk="1" hangingPunct="1"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u="sng" smtClean="0">
                <a:latin typeface="Arial" charset="0"/>
                <a:ea typeface="Microsoft YaHei" charset="-122"/>
              </a:rPr>
              <a:t>Дополнения:</a:t>
            </a:r>
          </a:p>
          <a:p>
            <a:pPr marL="228600" indent="-227013" eaLnBrk="1" hangingPunct="1">
              <a:spcBef>
                <a:spcPct val="0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z="1100" smtClean="0">
              <a:solidFill>
                <a:srgbClr val="006600"/>
              </a:solidFill>
              <a:latin typeface="Arial" charset="0"/>
              <a:ea typeface="Microsoft YaHei" charset="-122"/>
            </a:endParaRPr>
          </a:p>
          <a:p>
            <a:pPr marL="228600" indent="-227013" eaLnBrk="1" hangingPunct="1">
              <a:spcBef>
                <a:spcPct val="0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Химическая зависимость – хроническое заболевание, не имеющее обратного пути развития. Если человек бросает пить, но через некоторое время вновь возвращается к употреблению, он возвращается на ту же стадию, на которой был в момент отказа. Невозможно перейти с 3-й стадии на 1-ю или выздороветь совсем. </a:t>
            </a:r>
          </a:p>
          <a:p>
            <a:pPr marL="228600" indent="-227013" eaLnBrk="1" hangingPunct="1"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Самостоятельно прекратить употребление на 2 и 3 стадии зависимости практически невозможно, необходима помощь специалистов.</a:t>
            </a:r>
          </a:p>
          <a:p>
            <a:pPr marL="228600" indent="-227013" eaLnBrk="1" hangingPunct="1"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  <a:p>
            <a:pPr marL="228600" indent="-227013" eaLnBrk="1" hangingPunct="1"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C929828-6BE2-424D-81AD-B3B0FD3B077A}" type="slidenum">
              <a:rPr lang="ru-RU"/>
              <a:pPr/>
              <a:t>5</a:t>
            </a:fld>
            <a:endParaRPr lang="ru-RU"/>
          </a:p>
        </p:txBody>
      </p:sp>
      <p:sp>
        <p:nvSpPr>
          <p:cNvPr id="430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4588" y="695325"/>
            <a:ext cx="4562475" cy="34226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73700" cy="4103688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F338D782-A32C-4CA2-A4F5-BDBE5BB71379}" type="slidenum">
              <a:rPr lang="ru-RU" smtClean="0"/>
              <a:pPr/>
              <a:t>6</a:t>
            </a:fld>
            <a:endParaRPr lang="ru-RU" smtClean="0"/>
          </a:p>
        </p:txBody>
      </p:sp>
      <p:sp>
        <p:nvSpPr>
          <p:cNvPr id="48131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23466D2-7BD1-4782-AAA9-6C4DABA020E6}" type="slidenum">
              <a:rPr lang="ru-RU" sz="1200">
                <a:solidFill>
                  <a:srgbClr val="000000"/>
                </a:solidFill>
                <a:cs typeface="Segoe UI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6</a:t>
            </a:fld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48132" name="Text Box 2"/>
          <p:cNvSpPr txBox="1">
            <a:spLocks noChangeArrowheads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48133" name="Text Box 3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48134" name="Text Box 4"/>
          <p:cNvSpPr txBox="1">
            <a:spLocks noChangeArrowheads="1"/>
          </p:cNvSpPr>
          <p:nvPr/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48135" name="Rectangle 5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5325"/>
            <a:ext cx="4592638" cy="3444875"/>
          </a:xfrm>
          <a:ln/>
        </p:spPr>
      </p:sp>
      <p:sp>
        <p:nvSpPr>
          <p:cNvPr id="48136" name="Text Box 6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ln/>
        </p:spPr>
        <p:txBody>
          <a:bodyPr/>
          <a:lstStyle/>
          <a:p>
            <a:pPr marL="228600" indent="-227013" eaLnBrk="1" hangingPunct="1">
              <a:lnSpc>
                <a:spcPct val="90000"/>
              </a:lnSpc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u="sng" smtClean="0">
                <a:latin typeface="Arial" charset="0"/>
                <a:ea typeface="Microsoft YaHei" charset="-122"/>
              </a:rPr>
              <a:t>Дополнения:</a:t>
            </a:r>
          </a:p>
          <a:p>
            <a:pPr marL="228600" indent="-227013" eaLnBrk="1" hangingPunct="1">
              <a:lnSpc>
                <a:spcPct val="90000"/>
              </a:lnSpc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  <a:p>
            <a:pPr marL="228600" indent="-227013" eaLnBrk="1" hangingPunct="1">
              <a:lnSpc>
                <a:spcPct val="90000"/>
              </a:lnSpc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Очень важно, что ПАВ не сами по себе вызывают те или иные состояния и эмоции, а заставляют организм активизировать свои ресурсы.</a:t>
            </a:r>
          </a:p>
          <a:p>
            <a:pPr marL="228600" indent="-227013" eaLnBrk="1" hangingPunct="1">
              <a:lnSpc>
                <a:spcPct val="90000"/>
              </a:lnSpc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Представьте себе, что человеку дан «сейф» - запас удовольствия. Им можно пользоваться всю жизнь понемногу, а можно «взломать» и выгрести целую охапку ощущений.  Не скоро придет в себя «ограбленный» банк... </a:t>
            </a:r>
          </a:p>
          <a:p>
            <a:pPr marL="228600" indent="-227013" eaLnBrk="1" hangingPunct="1">
              <a:lnSpc>
                <a:spcPct val="90000"/>
              </a:lnSpc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  <a:p>
            <a:pPr marL="228600" indent="-227013" eaLnBrk="1" hangingPunct="1">
              <a:lnSpc>
                <a:spcPct val="90000"/>
              </a:lnSpc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Есть два пути после первых опытов:</a:t>
            </a:r>
          </a:p>
          <a:p>
            <a:pPr marL="228600" indent="-227013" eaLnBrk="1" hangingPunct="1">
              <a:lnSpc>
                <a:spcPct val="90000"/>
              </a:lnSpc>
              <a:spcBef>
                <a:spcPts val="700"/>
              </a:spcBef>
              <a:buFont typeface="Times New Roman" pitchFamily="16" charset="0"/>
              <a:buAutoNum type="arabicPeriod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Полностью прекратить употребление. Около 50 % людей так и поступают. </a:t>
            </a:r>
          </a:p>
          <a:p>
            <a:pPr marL="228600" indent="-227013" eaLnBrk="1" hangingPunct="1">
              <a:lnSpc>
                <a:spcPct val="90000"/>
              </a:lnSpc>
              <a:spcBef>
                <a:spcPts val="700"/>
              </a:spcBef>
              <a:buFont typeface="Times New Roman" pitchFamily="16" charset="0"/>
              <a:buAutoNum type="arabicPeriod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Если продолжить употребление, это неминуемо ведет к переходу на следующий этап развития зависимости от ПАВ. </a:t>
            </a:r>
          </a:p>
          <a:p>
            <a:pPr marL="228600" indent="-227013" eaLnBrk="1" hangingPunct="1">
              <a:lnSpc>
                <a:spcPct val="90000"/>
              </a:lnSpc>
              <a:spcBef>
                <a:spcPts val="450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mtClean="0">
              <a:latin typeface="Arial" charset="0"/>
              <a:ea typeface="Microsoft YaHei" charset="-122"/>
            </a:endParaRPr>
          </a:p>
          <a:p>
            <a:pPr marL="228600" indent="-227013" eaLnBrk="1" hangingPunct="1">
              <a:lnSpc>
                <a:spcPct val="90000"/>
              </a:lnSpc>
              <a:spcBef>
                <a:spcPts val="450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mtClean="0">
              <a:latin typeface="Arial" charset="0"/>
              <a:ea typeface="Microsoft YaHei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F338D782-A32C-4CA2-A4F5-BDBE5BB71379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48131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23466D2-7BD1-4782-AAA9-6C4DABA020E6}" type="slidenum">
              <a:rPr lang="ru-RU" sz="1200">
                <a:solidFill>
                  <a:srgbClr val="000000"/>
                </a:solidFill>
                <a:cs typeface="Segoe UI" charset="0"/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7</a:t>
            </a:fld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48132" name="Text Box 2"/>
          <p:cNvSpPr txBox="1">
            <a:spLocks noChangeArrowheads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48133" name="Text Box 3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48134" name="Text Box 4"/>
          <p:cNvSpPr txBox="1">
            <a:spLocks noChangeArrowheads="1"/>
          </p:cNvSpPr>
          <p:nvPr/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48135" name="Rectangle 5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5325"/>
            <a:ext cx="4592638" cy="3444875"/>
          </a:xfrm>
          <a:ln/>
        </p:spPr>
      </p:sp>
      <p:sp>
        <p:nvSpPr>
          <p:cNvPr id="48136" name="Text Box 6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ln/>
        </p:spPr>
        <p:txBody>
          <a:bodyPr/>
          <a:lstStyle/>
          <a:p>
            <a:pPr marL="228600" indent="-227013" eaLnBrk="1" hangingPunct="1">
              <a:lnSpc>
                <a:spcPct val="90000"/>
              </a:lnSpc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u="sng" smtClean="0">
                <a:latin typeface="Arial" charset="0"/>
                <a:ea typeface="Microsoft YaHei" charset="-122"/>
              </a:rPr>
              <a:t>Дополнения:</a:t>
            </a:r>
          </a:p>
          <a:p>
            <a:pPr marL="228600" indent="-227013" eaLnBrk="1" hangingPunct="1">
              <a:lnSpc>
                <a:spcPct val="90000"/>
              </a:lnSpc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  <a:p>
            <a:pPr marL="228600" indent="-227013" eaLnBrk="1" hangingPunct="1">
              <a:lnSpc>
                <a:spcPct val="90000"/>
              </a:lnSpc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Очень важно, что ПАВ не сами по себе вызывают те или иные состояния и эмоции, а заставляют организм активизировать свои ресурсы.</a:t>
            </a:r>
          </a:p>
          <a:p>
            <a:pPr marL="228600" indent="-227013" eaLnBrk="1" hangingPunct="1">
              <a:lnSpc>
                <a:spcPct val="90000"/>
              </a:lnSpc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Представьте себе, что человеку дан «сейф» - запас удовольствия. Им можно пользоваться всю жизнь понемногу, а можно «взломать» и выгрести целую охапку ощущений.  Не скоро придет в себя «ограбленный» банк... </a:t>
            </a:r>
          </a:p>
          <a:p>
            <a:pPr marL="228600" indent="-227013" eaLnBrk="1" hangingPunct="1">
              <a:lnSpc>
                <a:spcPct val="90000"/>
              </a:lnSpc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  <a:p>
            <a:pPr marL="228600" indent="-227013" eaLnBrk="1" hangingPunct="1">
              <a:lnSpc>
                <a:spcPct val="90000"/>
              </a:lnSpc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Есть два пути после первых опытов:</a:t>
            </a:r>
          </a:p>
          <a:p>
            <a:pPr marL="228600" indent="-227013" eaLnBrk="1" hangingPunct="1">
              <a:lnSpc>
                <a:spcPct val="90000"/>
              </a:lnSpc>
              <a:spcBef>
                <a:spcPts val="700"/>
              </a:spcBef>
              <a:buFont typeface="Times New Roman" pitchFamily="16" charset="0"/>
              <a:buAutoNum type="arabicPeriod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Полностью прекратить употребление. Около 50 % людей так и поступают. </a:t>
            </a:r>
          </a:p>
          <a:p>
            <a:pPr marL="228600" indent="-227013" eaLnBrk="1" hangingPunct="1">
              <a:lnSpc>
                <a:spcPct val="90000"/>
              </a:lnSpc>
              <a:spcBef>
                <a:spcPts val="700"/>
              </a:spcBef>
              <a:buFont typeface="Times New Roman" pitchFamily="16" charset="0"/>
              <a:buAutoNum type="arabicPeriod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Если продолжить употребление, это неминуемо ведет к переходу на следующий этап развития зависимости от ПАВ. </a:t>
            </a:r>
          </a:p>
          <a:p>
            <a:pPr marL="228600" indent="-227013" eaLnBrk="1" hangingPunct="1">
              <a:lnSpc>
                <a:spcPct val="90000"/>
              </a:lnSpc>
              <a:spcBef>
                <a:spcPts val="450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mtClean="0">
              <a:latin typeface="Arial" charset="0"/>
              <a:ea typeface="Microsoft YaHei" charset="-122"/>
            </a:endParaRPr>
          </a:p>
          <a:p>
            <a:pPr marL="228600" indent="-227013" eaLnBrk="1" hangingPunct="1">
              <a:lnSpc>
                <a:spcPct val="90000"/>
              </a:lnSpc>
              <a:spcBef>
                <a:spcPts val="450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mtClean="0">
              <a:latin typeface="Arial" charset="0"/>
              <a:ea typeface="Microsoft YaHei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F338D782-A32C-4CA2-A4F5-BDBE5BB71379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48131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23466D2-7BD1-4782-AAA9-6C4DABA020E6}" type="slidenum">
              <a:rPr lang="ru-RU" sz="1200">
                <a:solidFill>
                  <a:srgbClr val="000000"/>
                </a:solidFill>
                <a:cs typeface="Segoe UI" charset="0"/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8</a:t>
            </a:fld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48132" name="Text Box 2"/>
          <p:cNvSpPr txBox="1">
            <a:spLocks noChangeArrowheads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48133" name="Text Box 3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48134" name="Text Box 4"/>
          <p:cNvSpPr txBox="1">
            <a:spLocks noChangeArrowheads="1"/>
          </p:cNvSpPr>
          <p:nvPr/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48135" name="Rectangle 5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5325"/>
            <a:ext cx="4592638" cy="3444875"/>
          </a:xfrm>
          <a:ln/>
        </p:spPr>
      </p:sp>
      <p:sp>
        <p:nvSpPr>
          <p:cNvPr id="48136" name="Text Box 6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ln/>
        </p:spPr>
        <p:txBody>
          <a:bodyPr/>
          <a:lstStyle/>
          <a:p>
            <a:pPr marL="228600" indent="-227013" eaLnBrk="1" hangingPunct="1">
              <a:lnSpc>
                <a:spcPct val="90000"/>
              </a:lnSpc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u="sng" smtClean="0">
                <a:latin typeface="Arial" charset="0"/>
                <a:ea typeface="Microsoft YaHei" charset="-122"/>
              </a:rPr>
              <a:t>Дополнения:</a:t>
            </a:r>
          </a:p>
          <a:p>
            <a:pPr marL="228600" indent="-227013" eaLnBrk="1" hangingPunct="1">
              <a:lnSpc>
                <a:spcPct val="90000"/>
              </a:lnSpc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  <a:p>
            <a:pPr marL="228600" indent="-227013" eaLnBrk="1" hangingPunct="1">
              <a:lnSpc>
                <a:spcPct val="90000"/>
              </a:lnSpc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Очень важно, что ПАВ не сами по себе вызывают те или иные состояния и эмоции, а заставляют организм активизировать свои ресурсы.</a:t>
            </a:r>
          </a:p>
          <a:p>
            <a:pPr marL="228600" indent="-227013" eaLnBrk="1" hangingPunct="1">
              <a:lnSpc>
                <a:spcPct val="90000"/>
              </a:lnSpc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Представьте себе, что человеку дан «сейф» - запас удовольствия. Им можно пользоваться всю жизнь понемногу, а можно «взломать» и выгрести целую охапку ощущений.  Не скоро придет в себя «ограбленный» банк... </a:t>
            </a:r>
          </a:p>
          <a:p>
            <a:pPr marL="228600" indent="-227013" eaLnBrk="1" hangingPunct="1">
              <a:lnSpc>
                <a:spcPct val="90000"/>
              </a:lnSpc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  <a:p>
            <a:pPr marL="228600" indent="-227013" eaLnBrk="1" hangingPunct="1">
              <a:lnSpc>
                <a:spcPct val="90000"/>
              </a:lnSpc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Есть два пути после первых опытов:</a:t>
            </a:r>
          </a:p>
          <a:p>
            <a:pPr marL="228600" indent="-227013" eaLnBrk="1" hangingPunct="1">
              <a:lnSpc>
                <a:spcPct val="90000"/>
              </a:lnSpc>
              <a:spcBef>
                <a:spcPts val="700"/>
              </a:spcBef>
              <a:buFont typeface="Times New Roman" pitchFamily="16" charset="0"/>
              <a:buAutoNum type="arabicPeriod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Полностью прекратить употребление. Около 50 % людей так и поступают. </a:t>
            </a:r>
          </a:p>
          <a:p>
            <a:pPr marL="228600" indent="-227013" eaLnBrk="1" hangingPunct="1">
              <a:lnSpc>
                <a:spcPct val="90000"/>
              </a:lnSpc>
              <a:spcBef>
                <a:spcPts val="700"/>
              </a:spcBef>
              <a:buFont typeface="Times New Roman" pitchFamily="16" charset="0"/>
              <a:buAutoNum type="arabicPeriod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Если продолжить употребление, это неминуемо ведет к переходу на следующий этап развития зависимости от ПАВ. </a:t>
            </a:r>
          </a:p>
          <a:p>
            <a:pPr marL="228600" indent="-227013" eaLnBrk="1" hangingPunct="1">
              <a:lnSpc>
                <a:spcPct val="90000"/>
              </a:lnSpc>
              <a:spcBef>
                <a:spcPts val="450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mtClean="0">
              <a:latin typeface="Arial" charset="0"/>
              <a:ea typeface="Microsoft YaHei" charset="-122"/>
            </a:endParaRPr>
          </a:p>
          <a:p>
            <a:pPr marL="228600" indent="-227013" eaLnBrk="1" hangingPunct="1">
              <a:lnSpc>
                <a:spcPct val="90000"/>
              </a:lnSpc>
              <a:spcBef>
                <a:spcPts val="450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mtClean="0">
              <a:latin typeface="Arial" charset="0"/>
              <a:ea typeface="Microsoft YaHei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F338D782-A32C-4CA2-A4F5-BDBE5BB71379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48131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23466D2-7BD1-4782-AAA9-6C4DABA020E6}" type="slidenum">
              <a:rPr lang="ru-RU" sz="1200">
                <a:solidFill>
                  <a:srgbClr val="000000"/>
                </a:solidFill>
                <a:cs typeface="Segoe UI" charset="0"/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9</a:t>
            </a:fld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48132" name="Text Box 2"/>
          <p:cNvSpPr txBox="1">
            <a:spLocks noChangeArrowheads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48133" name="Text Box 3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48134" name="Text Box 4"/>
          <p:cNvSpPr txBox="1">
            <a:spLocks noChangeArrowheads="1"/>
          </p:cNvSpPr>
          <p:nvPr/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48135" name="Rectangle 5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5325"/>
            <a:ext cx="4592638" cy="3444875"/>
          </a:xfrm>
          <a:ln/>
        </p:spPr>
      </p:sp>
      <p:sp>
        <p:nvSpPr>
          <p:cNvPr id="48136" name="Text Box 6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ln/>
        </p:spPr>
        <p:txBody>
          <a:bodyPr/>
          <a:lstStyle/>
          <a:p>
            <a:pPr marL="228600" indent="-227013" eaLnBrk="1" hangingPunct="1">
              <a:lnSpc>
                <a:spcPct val="90000"/>
              </a:lnSpc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u="sng" smtClean="0">
                <a:latin typeface="Arial" charset="0"/>
                <a:ea typeface="Microsoft YaHei" charset="-122"/>
              </a:rPr>
              <a:t>Дополнения:</a:t>
            </a:r>
          </a:p>
          <a:p>
            <a:pPr marL="228600" indent="-227013" eaLnBrk="1" hangingPunct="1">
              <a:lnSpc>
                <a:spcPct val="90000"/>
              </a:lnSpc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  <a:p>
            <a:pPr marL="228600" indent="-227013" eaLnBrk="1" hangingPunct="1">
              <a:lnSpc>
                <a:spcPct val="90000"/>
              </a:lnSpc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Очень важно, что ПАВ не сами по себе вызывают те или иные состояния и эмоции, а заставляют организм активизировать свои ресурсы.</a:t>
            </a:r>
          </a:p>
          <a:p>
            <a:pPr marL="228600" indent="-227013" eaLnBrk="1" hangingPunct="1">
              <a:lnSpc>
                <a:spcPct val="90000"/>
              </a:lnSpc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Представьте себе, что человеку дан «сейф» - запас удовольствия. Им можно пользоваться всю жизнь понемногу, а можно «взломать» и выгрести целую охапку ощущений.  Не скоро придет в себя «ограбленный» банк... </a:t>
            </a:r>
          </a:p>
          <a:p>
            <a:pPr marL="228600" indent="-227013" eaLnBrk="1" hangingPunct="1">
              <a:lnSpc>
                <a:spcPct val="90000"/>
              </a:lnSpc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  <a:p>
            <a:pPr marL="228600" indent="-227013" eaLnBrk="1" hangingPunct="1">
              <a:lnSpc>
                <a:spcPct val="90000"/>
              </a:lnSpc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Есть два пути после первых опытов:</a:t>
            </a:r>
          </a:p>
          <a:p>
            <a:pPr marL="228600" indent="-227013" eaLnBrk="1" hangingPunct="1">
              <a:lnSpc>
                <a:spcPct val="90000"/>
              </a:lnSpc>
              <a:spcBef>
                <a:spcPts val="700"/>
              </a:spcBef>
              <a:buFont typeface="Times New Roman" pitchFamily="16" charset="0"/>
              <a:buAutoNum type="arabicPeriod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Полностью прекратить употребление. Около 50 % людей так и поступают. </a:t>
            </a:r>
          </a:p>
          <a:p>
            <a:pPr marL="228600" indent="-227013" eaLnBrk="1" hangingPunct="1">
              <a:lnSpc>
                <a:spcPct val="90000"/>
              </a:lnSpc>
              <a:spcBef>
                <a:spcPts val="700"/>
              </a:spcBef>
              <a:buFont typeface="Times New Roman" pitchFamily="16" charset="0"/>
              <a:buAutoNum type="arabicPeriod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Если продолжить употребление, это неминуемо ведет к переходу на следующий этап развития зависимости от ПАВ. </a:t>
            </a:r>
          </a:p>
          <a:p>
            <a:pPr marL="228600" indent="-227013" eaLnBrk="1" hangingPunct="1">
              <a:lnSpc>
                <a:spcPct val="90000"/>
              </a:lnSpc>
              <a:spcBef>
                <a:spcPts val="450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mtClean="0">
              <a:latin typeface="Arial" charset="0"/>
              <a:ea typeface="Microsoft YaHei" charset="-122"/>
            </a:endParaRPr>
          </a:p>
          <a:p>
            <a:pPr marL="228600" indent="-227013" eaLnBrk="1" hangingPunct="1">
              <a:lnSpc>
                <a:spcPct val="90000"/>
              </a:lnSpc>
              <a:spcBef>
                <a:spcPts val="450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mtClean="0">
              <a:latin typeface="Arial" charset="0"/>
              <a:ea typeface="Microsoft YaHei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F338D782-A32C-4CA2-A4F5-BDBE5BB71379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48131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23466D2-7BD1-4782-AAA9-6C4DABA020E6}" type="slidenum">
              <a:rPr lang="ru-RU" sz="1200">
                <a:solidFill>
                  <a:srgbClr val="000000"/>
                </a:solidFill>
                <a:cs typeface="Segoe UI" charset="0"/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10</a:t>
            </a:fld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48132" name="Text Box 2"/>
          <p:cNvSpPr txBox="1">
            <a:spLocks noChangeArrowheads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48133" name="Text Box 3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48134" name="Text Box 4"/>
          <p:cNvSpPr txBox="1">
            <a:spLocks noChangeArrowheads="1"/>
          </p:cNvSpPr>
          <p:nvPr/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48135" name="Rectangle 5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5325"/>
            <a:ext cx="4592638" cy="3444875"/>
          </a:xfrm>
          <a:ln/>
        </p:spPr>
      </p:sp>
      <p:sp>
        <p:nvSpPr>
          <p:cNvPr id="48136" name="Text Box 6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ln/>
        </p:spPr>
        <p:txBody>
          <a:bodyPr/>
          <a:lstStyle/>
          <a:p>
            <a:pPr marL="228600" indent="-227013" eaLnBrk="1" hangingPunct="1">
              <a:lnSpc>
                <a:spcPct val="90000"/>
              </a:lnSpc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u="sng" smtClean="0">
                <a:latin typeface="Arial" charset="0"/>
                <a:ea typeface="Microsoft YaHei" charset="-122"/>
              </a:rPr>
              <a:t>Дополнения:</a:t>
            </a:r>
          </a:p>
          <a:p>
            <a:pPr marL="228600" indent="-227013" eaLnBrk="1" hangingPunct="1">
              <a:lnSpc>
                <a:spcPct val="90000"/>
              </a:lnSpc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  <a:p>
            <a:pPr marL="228600" indent="-227013" eaLnBrk="1" hangingPunct="1">
              <a:lnSpc>
                <a:spcPct val="90000"/>
              </a:lnSpc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Очень важно, что ПАВ не сами по себе вызывают те или иные состояния и эмоции, а заставляют организм активизировать свои ресурсы.</a:t>
            </a:r>
          </a:p>
          <a:p>
            <a:pPr marL="228600" indent="-227013" eaLnBrk="1" hangingPunct="1">
              <a:lnSpc>
                <a:spcPct val="90000"/>
              </a:lnSpc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Представьте себе, что человеку дан «сейф» - запас удовольствия. Им можно пользоваться всю жизнь понемногу, а можно «взломать» и выгрести целую охапку ощущений.  Не скоро придет в себя «ограбленный» банк... </a:t>
            </a:r>
          </a:p>
          <a:p>
            <a:pPr marL="228600" indent="-227013" eaLnBrk="1" hangingPunct="1">
              <a:lnSpc>
                <a:spcPct val="90000"/>
              </a:lnSpc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  <a:p>
            <a:pPr marL="228600" indent="-227013" eaLnBrk="1" hangingPunct="1">
              <a:lnSpc>
                <a:spcPct val="90000"/>
              </a:lnSpc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Есть два пути после первых опытов:</a:t>
            </a:r>
          </a:p>
          <a:p>
            <a:pPr marL="228600" indent="-227013" eaLnBrk="1" hangingPunct="1">
              <a:lnSpc>
                <a:spcPct val="90000"/>
              </a:lnSpc>
              <a:spcBef>
                <a:spcPts val="700"/>
              </a:spcBef>
              <a:buFont typeface="Times New Roman" pitchFamily="16" charset="0"/>
              <a:buAutoNum type="arabicPeriod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Полностью прекратить употребление. Около 50 % людей так и поступают. </a:t>
            </a:r>
          </a:p>
          <a:p>
            <a:pPr marL="228600" indent="-227013" eaLnBrk="1" hangingPunct="1">
              <a:lnSpc>
                <a:spcPct val="90000"/>
              </a:lnSpc>
              <a:spcBef>
                <a:spcPts val="700"/>
              </a:spcBef>
              <a:buFont typeface="Times New Roman" pitchFamily="16" charset="0"/>
              <a:buAutoNum type="arabicPeriod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Если продолжить употребление, это неминуемо ведет к переходу на следующий этап развития зависимости от ПАВ. </a:t>
            </a:r>
          </a:p>
          <a:p>
            <a:pPr marL="228600" indent="-227013" eaLnBrk="1" hangingPunct="1">
              <a:lnSpc>
                <a:spcPct val="90000"/>
              </a:lnSpc>
              <a:spcBef>
                <a:spcPts val="450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mtClean="0">
              <a:latin typeface="Arial" charset="0"/>
              <a:ea typeface="Microsoft YaHei" charset="-122"/>
            </a:endParaRPr>
          </a:p>
          <a:p>
            <a:pPr marL="228600" indent="-227013" eaLnBrk="1" hangingPunct="1">
              <a:lnSpc>
                <a:spcPct val="90000"/>
              </a:lnSpc>
              <a:spcBef>
                <a:spcPts val="450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mtClean="0">
              <a:latin typeface="Arial" charset="0"/>
              <a:ea typeface="Microsoft YaHei" charset="-12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F338D782-A32C-4CA2-A4F5-BDBE5BB71379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48131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23466D2-7BD1-4782-AAA9-6C4DABA020E6}" type="slidenum">
              <a:rPr lang="ru-RU" sz="1200">
                <a:solidFill>
                  <a:srgbClr val="000000"/>
                </a:solidFill>
                <a:cs typeface="Segoe UI" charset="0"/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11</a:t>
            </a:fld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48132" name="Text Box 2"/>
          <p:cNvSpPr txBox="1">
            <a:spLocks noChangeArrowheads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48133" name="Text Box 3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48134" name="Text Box 4"/>
          <p:cNvSpPr txBox="1">
            <a:spLocks noChangeArrowheads="1"/>
          </p:cNvSpPr>
          <p:nvPr/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Segoe UI" charset="0"/>
            </a:endParaRPr>
          </a:p>
        </p:txBody>
      </p:sp>
      <p:sp>
        <p:nvSpPr>
          <p:cNvPr id="48135" name="Rectangle 5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5325"/>
            <a:ext cx="4592638" cy="3444875"/>
          </a:xfrm>
          <a:ln/>
        </p:spPr>
      </p:sp>
      <p:sp>
        <p:nvSpPr>
          <p:cNvPr id="48136" name="Text Box 6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ln/>
        </p:spPr>
        <p:txBody>
          <a:bodyPr/>
          <a:lstStyle/>
          <a:p>
            <a:pPr marL="228600" indent="-227013" eaLnBrk="1" hangingPunct="1">
              <a:lnSpc>
                <a:spcPct val="90000"/>
              </a:lnSpc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u="sng" smtClean="0">
                <a:latin typeface="Arial" charset="0"/>
                <a:ea typeface="Microsoft YaHei" charset="-122"/>
              </a:rPr>
              <a:t>Дополнения:</a:t>
            </a:r>
          </a:p>
          <a:p>
            <a:pPr marL="228600" indent="-227013" eaLnBrk="1" hangingPunct="1">
              <a:lnSpc>
                <a:spcPct val="90000"/>
              </a:lnSpc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  <a:p>
            <a:pPr marL="228600" indent="-227013" eaLnBrk="1" hangingPunct="1">
              <a:lnSpc>
                <a:spcPct val="90000"/>
              </a:lnSpc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Очень важно, что ПАВ не сами по себе вызывают те или иные состояния и эмоции, а заставляют организм активизировать свои ресурсы.</a:t>
            </a:r>
          </a:p>
          <a:p>
            <a:pPr marL="228600" indent="-227013" eaLnBrk="1" hangingPunct="1">
              <a:lnSpc>
                <a:spcPct val="90000"/>
              </a:lnSpc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Представьте себе, что человеку дан «сейф» - запас удовольствия. Им можно пользоваться всю жизнь понемногу, а можно «взломать» и выгрести целую охапку ощущений.  Не скоро придет в себя «ограбленный» банк... </a:t>
            </a:r>
          </a:p>
          <a:p>
            <a:pPr marL="228600" indent="-227013" eaLnBrk="1" hangingPunct="1">
              <a:lnSpc>
                <a:spcPct val="90000"/>
              </a:lnSpc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z="1100" smtClean="0">
              <a:latin typeface="Arial" charset="0"/>
              <a:ea typeface="Microsoft YaHei" charset="-122"/>
            </a:endParaRPr>
          </a:p>
          <a:p>
            <a:pPr marL="228600" indent="-227013" eaLnBrk="1" hangingPunct="1">
              <a:lnSpc>
                <a:spcPct val="90000"/>
              </a:lnSpc>
              <a:spcBef>
                <a:spcPts val="413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Есть два пути после первых опытов:</a:t>
            </a:r>
          </a:p>
          <a:p>
            <a:pPr marL="228600" indent="-227013" eaLnBrk="1" hangingPunct="1">
              <a:lnSpc>
                <a:spcPct val="90000"/>
              </a:lnSpc>
              <a:spcBef>
                <a:spcPts val="700"/>
              </a:spcBef>
              <a:buFont typeface="Times New Roman" pitchFamily="16" charset="0"/>
              <a:buAutoNum type="arabicPeriod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Полностью прекратить употребление. Около 50 % людей так и поступают. </a:t>
            </a:r>
          </a:p>
          <a:p>
            <a:pPr marL="228600" indent="-227013" eaLnBrk="1" hangingPunct="1">
              <a:lnSpc>
                <a:spcPct val="90000"/>
              </a:lnSpc>
              <a:spcBef>
                <a:spcPts val="700"/>
              </a:spcBef>
              <a:buFont typeface="Times New Roman" pitchFamily="16" charset="0"/>
              <a:buAutoNum type="arabicPeriod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ru-RU" sz="1100" smtClean="0">
                <a:latin typeface="Arial" charset="0"/>
                <a:ea typeface="Microsoft YaHei" charset="-122"/>
              </a:rPr>
              <a:t>Если продолжить употребление, это неминуемо ведет к переходу на следующий этап развития зависимости от ПАВ. </a:t>
            </a:r>
          </a:p>
          <a:p>
            <a:pPr marL="228600" indent="-227013" eaLnBrk="1" hangingPunct="1">
              <a:lnSpc>
                <a:spcPct val="90000"/>
              </a:lnSpc>
              <a:spcBef>
                <a:spcPts val="450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mtClean="0">
              <a:latin typeface="Arial" charset="0"/>
              <a:ea typeface="Microsoft YaHei" charset="-122"/>
            </a:endParaRPr>
          </a:p>
          <a:p>
            <a:pPr marL="228600" indent="-227013" eaLnBrk="1" hangingPunct="1">
              <a:lnSpc>
                <a:spcPct val="90000"/>
              </a:lnSpc>
              <a:spcBef>
                <a:spcPts val="450"/>
              </a:spcBef>
              <a:buClrTx/>
              <a:buFontTx/>
              <a:buNone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ru-RU" smtClean="0">
              <a:latin typeface="Arial" charset="0"/>
              <a:ea typeface="Microsoft YaHei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594CE-355D-4E87-AC9E-9356EDCA1791}" type="datetimeFigureOut">
              <a:rPr lang="ru-RU" smtClean="0"/>
              <a:pPr/>
              <a:t>09.10.2024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F0AA-04A2-49A6-A866-B634D15E62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594CE-355D-4E87-AC9E-9356EDCA1791}" type="datetimeFigureOut">
              <a:rPr lang="ru-RU" smtClean="0"/>
              <a:pPr/>
              <a:t>09.10.2024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F0AA-04A2-49A6-A866-B634D15E62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594CE-355D-4E87-AC9E-9356EDCA1791}" type="datetimeFigureOut">
              <a:rPr lang="ru-RU" smtClean="0"/>
              <a:pPr/>
              <a:t>09.10.2024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F0AA-04A2-49A6-A866-B634D15E62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28E592-C5BE-4B0C-ABB7-080C807AC8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887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0425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4170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6601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5243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8405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471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594CE-355D-4E87-AC9E-9356EDCA1791}" type="datetimeFigureOut">
              <a:rPr lang="ru-RU" smtClean="0"/>
              <a:pPr/>
              <a:t>09.10.2024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F0AA-04A2-49A6-A866-B634D15E62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3230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7257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5393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4760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28E592-C5BE-4B0C-ABB7-080C807AC8A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1576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594CE-355D-4E87-AC9E-9356EDCA179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F0AA-04A2-49A6-A866-B634D15E621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4336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594CE-355D-4E87-AC9E-9356EDCA179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F0AA-04A2-49A6-A866-B634D15E621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1543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594CE-355D-4E87-AC9E-9356EDCA179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F0AA-04A2-49A6-A866-B634D15E621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4375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594CE-355D-4E87-AC9E-9356EDCA179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F0AA-04A2-49A6-A866-B634D15E621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9251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594CE-355D-4E87-AC9E-9356EDCA179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F0AA-04A2-49A6-A866-B634D15E621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973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594CE-355D-4E87-AC9E-9356EDCA1791}" type="datetimeFigureOut">
              <a:rPr lang="ru-RU" smtClean="0"/>
              <a:pPr/>
              <a:t>09.10.2024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F0AA-04A2-49A6-A866-B634D15E62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594CE-355D-4E87-AC9E-9356EDCA179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F0AA-04A2-49A6-A866-B634D15E621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84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594CE-355D-4E87-AC9E-9356EDCA179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F0AA-04A2-49A6-A866-B634D15E621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734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594CE-355D-4E87-AC9E-9356EDCA179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F0AA-04A2-49A6-A866-B634D15E621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8839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594CE-355D-4E87-AC9E-9356EDCA179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F0AA-04A2-49A6-A866-B634D15E621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7067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594CE-355D-4E87-AC9E-9356EDCA179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F0AA-04A2-49A6-A866-B634D15E621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2296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594CE-355D-4E87-AC9E-9356EDCA179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F0AA-04A2-49A6-A866-B634D15E621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40992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5404AC-3396-4CB5-9BEB-7FDCCCADA50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4427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28E592-C5BE-4B0C-ABB7-080C807AC8A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936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594CE-355D-4E87-AC9E-9356EDCA1791}" type="datetimeFigureOut">
              <a:rPr lang="ru-RU" smtClean="0"/>
              <a:pPr/>
              <a:t>09.10.2024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F0AA-04A2-49A6-A866-B634D15E62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594CE-355D-4E87-AC9E-9356EDCA1791}" type="datetimeFigureOut">
              <a:rPr lang="ru-RU" smtClean="0"/>
              <a:pPr/>
              <a:t>09.10.2024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F0AA-04A2-49A6-A866-B634D15E62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594CE-355D-4E87-AC9E-9356EDCA1791}" type="datetimeFigureOut">
              <a:rPr lang="ru-RU" smtClean="0"/>
              <a:pPr/>
              <a:t>09.10.2024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F0AA-04A2-49A6-A866-B634D15E62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594CE-355D-4E87-AC9E-9356EDCA1791}" type="datetimeFigureOut">
              <a:rPr lang="ru-RU" smtClean="0"/>
              <a:pPr/>
              <a:t>09.10.2024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F0AA-04A2-49A6-A866-B634D15E62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594CE-355D-4E87-AC9E-9356EDCA1791}" type="datetimeFigureOut">
              <a:rPr lang="ru-RU" smtClean="0"/>
              <a:pPr/>
              <a:t>09.10.2024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F0AA-04A2-49A6-A866-B634D15E62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594CE-355D-4E87-AC9E-9356EDCA1791}" type="datetimeFigureOut">
              <a:rPr lang="ru-RU" smtClean="0"/>
              <a:pPr/>
              <a:t>09.10.2024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F0AA-04A2-49A6-A866-B634D15E62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9594CE-355D-4E87-AC9E-9356EDCA1791}" type="datetimeFigureOut">
              <a:rPr lang="ru-RU" smtClean="0"/>
              <a:pPr/>
              <a:t>09.10.2024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1F0AA-04A2-49A6-A866-B634D15E62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532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9594CE-355D-4E87-AC9E-9356EDCA179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1F0AA-04A2-49A6-A866-B634D15E621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331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Поликлиника 5\Desktop\726c76b0c5a512a80bdb68a5f11dade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4282" y="857232"/>
            <a:ext cx="8786874" cy="42821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spcBef>
                <a:spcPts val="2000"/>
              </a:spcBef>
            </a:pPr>
            <a:endParaRPr lang="ru-RU" sz="3600" b="1" i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 algn="ctr">
              <a:spcBef>
                <a:spcPct val="20000"/>
              </a:spcBef>
            </a:pPr>
            <a:r>
              <a:rPr lang="ru-RU" sz="5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Раннее </a:t>
            </a:r>
            <a:r>
              <a:rPr lang="ru-RU" sz="5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выявление </a:t>
            </a:r>
            <a:endParaRPr lang="ru-RU" sz="54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 algn="ctr">
              <a:spcBef>
                <a:spcPct val="20000"/>
              </a:spcBef>
            </a:pPr>
            <a:r>
              <a:rPr lang="ru-RU" sz="5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потребителей </a:t>
            </a:r>
            <a:r>
              <a:rPr lang="ru-RU" sz="54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психоактивных</a:t>
            </a:r>
            <a:r>
              <a:rPr lang="ru-RU" sz="5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веществ  </a:t>
            </a:r>
          </a:p>
          <a:p>
            <a:pPr algn="ctr">
              <a:spcBef>
                <a:spcPts val="2000"/>
              </a:spcBef>
            </a:pPr>
            <a:endParaRPr lang="ru-RU" sz="36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ejaVu Sans" pitchFamily="34" charset="0"/>
              <a:ea typeface="DejaVu Sans" pitchFamily="34" charset="0"/>
              <a:cs typeface="DejaVu Sans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5143512"/>
            <a:ext cx="82153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000099"/>
                </a:solidFill>
              </a:rPr>
              <a:t>Харитонова Людмила Петровна,</a:t>
            </a:r>
          </a:p>
          <a:p>
            <a:pPr algn="ctr"/>
            <a:r>
              <a:rPr lang="ru-RU" b="1" i="1" dirty="0" smtClean="0">
                <a:solidFill>
                  <a:srgbClr val="000099"/>
                </a:solidFill>
              </a:rPr>
              <a:t>заведующий отделением медицинской профилактики КГБУЗ «Красноярский краевой наркологический диспансер №1»</a:t>
            </a:r>
          </a:p>
          <a:p>
            <a:pPr algn="ctr"/>
            <a:r>
              <a:rPr lang="ru-RU" b="1" i="1" dirty="0" smtClean="0">
                <a:solidFill>
                  <a:srgbClr val="000099"/>
                </a:solidFill>
              </a:rPr>
              <a:t>2024г.</a:t>
            </a:r>
            <a:endParaRPr lang="ru-RU" b="1" i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321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5" name="Rectangle 1"/>
          <p:cNvSpPr>
            <a:spLocks noGrp="1" noChangeArrowheads="1"/>
          </p:cNvSpPr>
          <p:nvPr>
            <p:ph type="body"/>
          </p:nvPr>
        </p:nvSpPr>
        <p:spPr>
          <a:xfrm>
            <a:off x="142844" y="404664"/>
            <a:ext cx="8677628" cy="6239046"/>
          </a:xfrm>
        </p:spPr>
        <p:txBody>
          <a:bodyPr anchor="t">
            <a:normAutofit/>
          </a:bodyPr>
          <a:lstStyle/>
          <a:p>
            <a:pPr marL="461963" indent="-455613" algn="just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900" b="1" i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3 </a:t>
            </a:r>
            <a:r>
              <a:rPr lang="ru-RU" sz="2900" b="1" i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этап: </a:t>
            </a:r>
            <a:r>
              <a:rPr lang="ru-RU" sz="29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Зависимость от ПАВ. Начальная </a:t>
            </a:r>
            <a:r>
              <a:rPr lang="ru-RU" sz="29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стадия </a:t>
            </a:r>
            <a:endParaRPr lang="ru-RU" sz="29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  <a:p>
            <a:pPr marL="461963" indent="-455613" algn="just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4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	</a:t>
            </a:r>
            <a:r>
              <a:rPr lang="ru-RU" sz="2400" b="1" i="1" dirty="0" smtClean="0">
                <a:latin typeface="Cambria" pitchFamily="18" charset="0"/>
                <a:ea typeface="Cambria" pitchFamily="18" charset="0"/>
              </a:rPr>
              <a:t>Признаки:</a:t>
            </a:r>
          </a:p>
          <a:p>
            <a:pPr marL="461963" indent="-455613" algn="just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400" b="1" i="1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ru-RU" sz="2400" b="1" i="1" dirty="0">
                <a:latin typeface="Cambria" pitchFamily="18" charset="0"/>
                <a:ea typeface="Cambria" pitchFamily="18" charset="0"/>
              </a:rPr>
              <a:t>1) повышение толерантности – самый ранний признак формирования болезни; </a:t>
            </a:r>
            <a:endParaRPr lang="ru-RU" sz="2400" b="1" i="1" dirty="0" smtClean="0">
              <a:latin typeface="Cambria" pitchFamily="18" charset="0"/>
              <a:ea typeface="Cambria" pitchFamily="18" charset="0"/>
            </a:endParaRPr>
          </a:p>
          <a:p>
            <a:pPr marL="461963" indent="-455613" algn="just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400" b="1" i="1" dirty="0" smtClean="0">
                <a:latin typeface="Cambria" pitchFamily="18" charset="0"/>
                <a:ea typeface="Cambria" pitchFamily="18" charset="0"/>
              </a:rPr>
              <a:t>2</a:t>
            </a:r>
            <a:r>
              <a:rPr lang="ru-RU" sz="2400" b="1" i="1" dirty="0">
                <a:latin typeface="Cambria" pitchFamily="18" charset="0"/>
                <a:ea typeface="Cambria" pitchFamily="18" charset="0"/>
              </a:rPr>
              <a:t>) формирование патологического влечения к алкоголю (ПВА), которое может быть </a:t>
            </a:r>
            <a:r>
              <a:rPr lang="ru-RU" sz="2400" b="1" i="1" dirty="0" smtClean="0">
                <a:latin typeface="Cambria" pitchFamily="18" charset="0"/>
                <a:ea typeface="Cambria" pitchFamily="18" charset="0"/>
              </a:rPr>
              <a:t>выражено то </a:t>
            </a:r>
            <a:r>
              <a:rPr lang="ru-RU" sz="2400" b="1" i="1" dirty="0">
                <a:latin typeface="Cambria" pitchFamily="18" charset="0"/>
                <a:ea typeface="Cambria" pitchFamily="18" charset="0"/>
              </a:rPr>
              <a:t>более, то менее отчетливо, характерна утрата количественного и ситуационного контроля над потреблением алкоголя и появление вторичного патологического влечения; </a:t>
            </a:r>
            <a:endParaRPr lang="ru-RU" sz="2400" b="1" i="1" dirty="0" smtClean="0">
              <a:latin typeface="Cambria" pitchFamily="18" charset="0"/>
              <a:ea typeface="Cambria" pitchFamily="18" charset="0"/>
            </a:endParaRPr>
          </a:p>
          <a:p>
            <a:pPr marL="461963" indent="-455613" algn="just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400" b="1" i="1" dirty="0" smtClean="0">
                <a:latin typeface="Cambria" pitchFamily="18" charset="0"/>
                <a:ea typeface="Cambria" pitchFamily="18" charset="0"/>
              </a:rPr>
              <a:t>3</a:t>
            </a:r>
            <a:r>
              <a:rPr lang="ru-RU" sz="2400" b="1" i="1" dirty="0">
                <a:latin typeface="Cambria" pitchFamily="18" charset="0"/>
                <a:ea typeface="Cambria" pitchFamily="18" charset="0"/>
              </a:rPr>
              <a:t>) изменение характера опьянения с </a:t>
            </a:r>
            <a:r>
              <a:rPr lang="ru-RU" sz="2400" b="1" i="1" dirty="0" err="1" smtClean="0">
                <a:latin typeface="Cambria" pitchFamily="18" charset="0"/>
                <a:ea typeface="Cambria" pitchFamily="18" charset="0"/>
              </a:rPr>
              <a:t>запамятованием</a:t>
            </a:r>
            <a:r>
              <a:rPr lang="ru-RU" sz="2400" b="1" i="1" dirty="0" smtClean="0">
                <a:latin typeface="Cambria" pitchFamily="18" charset="0"/>
                <a:ea typeface="Cambria" pitchFamily="18" charset="0"/>
              </a:rPr>
              <a:t> событий</a:t>
            </a:r>
            <a:r>
              <a:rPr lang="ru-RU" sz="2400" b="1" i="1" dirty="0">
                <a:latin typeface="Cambria" pitchFamily="18" charset="0"/>
                <a:ea typeface="Cambria" pitchFamily="18" charset="0"/>
              </a:rPr>
              <a:t>, происходивших во время опьянения, особенно при употреблении максимальных для данного больного  доз </a:t>
            </a:r>
            <a:r>
              <a:rPr lang="ru-RU" sz="2400" b="1" i="1" dirty="0" smtClean="0">
                <a:latin typeface="Cambria" pitchFamily="18" charset="0"/>
                <a:ea typeface="Cambria" pitchFamily="18" charset="0"/>
              </a:rPr>
              <a:t>алкоголя. </a:t>
            </a:r>
            <a:endParaRPr lang="ru-RU" sz="24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  <a:p>
            <a:pPr marL="461963" indent="-455613" algn="l" eaLnBrk="1" hangingPunct="1">
              <a:buClr>
                <a:srgbClr val="CC3300"/>
              </a:buClr>
              <a:buFont typeface="Wingdings" charset="2"/>
              <a:buNone/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endParaRPr lang="ru-RU" sz="1600" dirty="0" smtClean="0"/>
          </a:p>
          <a:p>
            <a:pPr marL="461963" indent="-455613" algn="l" eaLnBrk="1" hangingPunct="1">
              <a:buClr>
                <a:srgbClr val="CC3300"/>
              </a:buClr>
              <a:buFont typeface="Wingdings" charset="2"/>
              <a:buNone/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endParaRPr lang="ru-RU" sz="1600" dirty="0" smtClean="0"/>
          </a:p>
        </p:txBody>
      </p:sp>
      <p:sp>
        <p:nvSpPr>
          <p:cNvPr id="13317" name="Text Box 4"/>
          <p:cNvSpPr txBox="1">
            <a:spLocks noChangeArrowheads="1"/>
          </p:cNvSpPr>
          <p:nvPr/>
        </p:nvSpPr>
        <p:spPr bwMode="auto">
          <a:xfrm>
            <a:off x="2339975" y="6091238"/>
            <a:ext cx="18415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517727"/>
      </p:ext>
    </p:extLst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5" name="Rectangle 1"/>
          <p:cNvSpPr>
            <a:spLocks noGrp="1" noChangeArrowheads="1"/>
          </p:cNvSpPr>
          <p:nvPr>
            <p:ph type="body"/>
          </p:nvPr>
        </p:nvSpPr>
        <p:spPr>
          <a:xfrm>
            <a:off x="142844" y="404664"/>
            <a:ext cx="8821644" cy="6239046"/>
          </a:xfrm>
        </p:spPr>
        <p:txBody>
          <a:bodyPr anchor="t">
            <a:normAutofit fontScale="70000" lnSpcReduction="20000"/>
          </a:bodyPr>
          <a:lstStyle/>
          <a:p>
            <a:pPr marL="461963" indent="-455613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33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Синдром зависимости </a:t>
            </a:r>
            <a:r>
              <a:rPr lang="ru-RU" sz="33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от ПАВ. Средняя  </a:t>
            </a:r>
            <a:r>
              <a:rPr lang="ru-RU" sz="3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стадия </a:t>
            </a:r>
            <a:endParaRPr lang="ru-RU" sz="33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  <a:p>
            <a:pPr marL="461963" indent="-455613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endParaRPr lang="ru-RU" sz="33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  <a:p>
            <a:pPr marL="461963" indent="-455613" algn="just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	</a:t>
            </a: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Ф</a:t>
            </a:r>
            <a:r>
              <a:rPr lang="ru-RU" sz="2400" b="1" i="1" dirty="0" smtClean="0">
                <a:latin typeface="Cambria" pitchFamily="18" charset="0"/>
                <a:ea typeface="Cambria" pitchFamily="18" charset="0"/>
              </a:rPr>
              <a:t>ормируется синдром </a:t>
            </a:r>
            <a:r>
              <a:rPr lang="ru-RU" sz="2400" b="1" i="1" dirty="0">
                <a:latin typeface="Cambria" pitchFamily="18" charset="0"/>
                <a:ea typeface="Cambria" pitchFamily="18" charset="0"/>
              </a:rPr>
              <a:t>отмены </a:t>
            </a:r>
            <a:r>
              <a:rPr lang="ru-RU" sz="2400" b="1" i="1" dirty="0" smtClean="0">
                <a:latin typeface="Cambria" pitchFamily="18" charset="0"/>
                <a:ea typeface="Cambria" pitchFamily="18" charset="0"/>
              </a:rPr>
              <a:t>ПАВ (</a:t>
            </a:r>
            <a:r>
              <a:rPr lang="ru-RU" sz="1900" b="1" i="1" dirty="0" smtClean="0">
                <a:latin typeface="Cambria" pitchFamily="18" charset="0"/>
                <a:ea typeface="Cambria" pitchFamily="18" charset="0"/>
              </a:rPr>
              <a:t>абстинентный синдром</a:t>
            </a:r>
            <a:r>
              <a:rPr lang="ru-RU" sz="2400" b="1" i="1" dirty="0" smtClean="0">
                <a:latin typeface="Cambria" pitchFamily="18" charset="0"/>
                <a:ea typeface="Cambria" pitchFamily="18" charset="0"/>
              </a:rPr>
              <a:t>), </a:t>
            </a:r>
            <a:r>
              <a:rPr lang="ru-RU" sz="2400" b="1" i="1" dirty="0">
                <a:latin typeface="Cambria" pitchFamily="18" charset="0"/>
                <a:ea typeface="Cambria" pitchFamily="18" charset="0"/>
              </a:rPr>
              <a:t>в динамике </a:t>
            </a:r>
            <a:r>
              <a:rPr lang="ru-RU" sz="2400" b="1" i="1" dirty="0" smtClean="0">
                <a:latin typeface="Cambria" pitchFamily="18" charset="0"/>
                <a:ea typeface="Cambria" pitchFamily="18" charset="0"/>
              </a:rPr>
              <a:t>он </a:t>
            </a:r>
            <a:r>
              <a:rPr lang="ru-RU" sz="2400" b="1" i="1" dirty="0">
                <a:latin typeface="Cambria" pitchFamily="18" charset="0"/>
                <a:ea typeface="Cambria" pitchFamily="18" charset="0"/>
              </a:rPr>
              <a:t>утяжеляется и усложняется (</a:t>
            </a:r>
            <a:r>
              <a:rPr lang="ru-RU" sz="1900" b="1" i="1" dirty="0">
                <a:latin typeface="Cambria" pitchFamily="18" charset="0"/>
                <a:ea typeface="Cambria" pitchFamily="18" charset="0"/>
              </a:rPr>
              <a:t>присоединяются судорожные припадки, психозы, </a:t>
            </a:r>
            <a:r>
              <a:rPr lang="ru-RU" sz="1900" b="1" i="1" dirty="0" err="1" smtClean="0">
                <a:latin typeface="Cambria" pitchFamily="18" charset="0"/>
                <a:ea typeface="Cambria" pitchFamily="18" charset="0"/>
              </a:rPr>
              <a:t>психоорганические</a:t>
            </a:r>
            <a:r>
              <a:rPr lang="ru-RU" sz="1900" b="1" i="1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ru-RU" sz="1900" b="1" i="1" dirty="0" smtClean="0">
                <a:latin typeface="Cambria" pitchFamily="18" charset="0"/>
                <a:ea typeface="Cambria" pitchFamily="18" charset="0"/>
              </a:rPr>
              <a:t>расстройства)</a:t>
            </a:r>
            <a:r>
              <a:rPr lang="ru-RU" sz="2400" b="1" i="1" dirty="0" smtClean="0">
                <a:latin typeface="Cambria" pitchFamily="18" charset="0"/>
                <a:ea typeface="Cambria" pitchFamily="18" charset="0"/>
              </a:rPr>
              <a:t>; </a:t>
            </a:r>
          </a:p>
          <a:p>
            <a:pPr marL="461963" indent="-455613" algn="just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400" b="1" i="1" dirty="0" smtClean="0">
                <a:latin typeface="Cambria" pitchFamily="18" charset="0"/>
                <a:ea typeface="Cambria" pitchFamily="18" charset="0"/>
              </a:rPr>
              <a:t>	- в структуре синдрома отмены отмечается «вторичное</a:t>
            </a:r>
            <a:r>
              <a:rPr lang="ru-RU" sz="2400" b="1" i="1" dirty="0">
                <a:latin typeface="Cambria" pitchFamily="18" charset="0"/>
                <a:ea typeface="Cambria" pitchFamily="18" charset="0"/>
              </a:rPr>
              <a:t>» </a:t>
            </a:r>
            <a:r>
              <a:rPr lang="ru-RU" sz="2400" b="1" i="1" dirty="0" smtClean="0">
                <a:latin typeface="Cambria" pitchFamily="18" charset="0"/>
                <a:ea typeface="Cambria" pitchFamily="18" charset="0"/>
              </a:rPr>
              <a:t>патологическое влечение к алкоголю (</a:t>
            </a:r>
            <a:r>
              <a:rPr lang="ru-RU" sz="2400" b="1" i="1" dirty="0">
                <a:latin typeface="Cambria" pitchFamily="18" charset="0"/>
                <a:ea typeface="Cambria" pitchFamily="18" charset="0"/>
              </a:rPr>
              <a:t>неспособность «остановиться</a:t>
            </a:r>
            <a:r>
              <a:rPr lang="ru-RU" sz="2400" b="1" i="1" dirty="0" smtClean="0">
                <a:latin typeface="Cambria" pitchFamily="18" charset="0"/>
                <a:ea typeface="Cambria" pitchFamily="18" charset="0"/>
              </a:rPr>
              <a:t>»);</a:t>
            </a:r>
          </a:p>
          <a:p>
            <a:pPr marL="461963" indent="-455613" algn="just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400" b="1" i="1" dirty="0">
                <a:latin typeface="Cambria" pitchFamily="18" charset="0"/>
                <a:ea typeface="Cambria" pitchFamily="18" charset="0"/>
              </a:rPr>
              <a:t>	</a:t>
            </a:r>
            <a:r>
              <a:rPr lang="ru-RU" sz="2400" b="1" i="1" dirty="0" smtClean="0">
                <a:latin typeface="Cambria" pitchFamily="18" charset="0"/>
                <a:ea typeface="Cambria" pitchFamily="18" charset="0"/>
              </a:rPr>
              <a:t>- регулярное </a:t>
            </a:r>
            <a:r>
              <a:rPr lang="ru-RU" sz="2400" b="1" i="1" dirty="0">
                <a:latin typeface="Cambria" pitchFamily="18" charset="0"/>
                <a:ea typeface="Cambria" pitchFamily="18" charset="0"/>
              </a:rPr>
              <a:t>опохмеление все чаще ведет к последующему неконтролируемому поглощению алкоголя и </a:t>
            </a:r>
            <a:r>
              <a:rPr lang="ru-RU" sz="2400" b="1" i="1" dirty="0" smtClean="0">
                <a:latin typeface="Cambria" pitchFamily="18" charset="0"/>
                <a:ea typeface="Cambria" pitchFamily="18" charset="0"/>
              </a:rPr>
              <a:t>дальнейшему ежедневному </a:t>
            </a:r>
            <a:r>
              <a:rPr lang="ru-RU" sz="2400" b="1" i="1" dirty="0">
                <a:latin typeface="Cambria" pitchFamily="18" charset="0"/>
                <a:ea typeface="Cambria" pitchFamily="18" charset="0"/>
              </a:rPr>
              <a:t>пьянству – формируется запойный либо постоянный тип злоупотребления </a:t>
            </a:r>
            <a:r>
              <a:rPr lang="ru-RU" sz="2400" b="1" i="1" dirty="0" smtClean="0">
                <a:latin typeface="Cambria" pitchFamily="18" charset="0"/>
                <a:ea typeface="Cambria" pitchFamily="18" charset="0"/>
              </a:rPr>
              <a:t>алкоголем; </a:t>
            </a:r>
          </a:p>
          <a:p>
            <a:pPr marL="461963" indent="-455613" algn="just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400" b="1" i="1" dirty="0" smtClean="0">
                <a:latin typeface="Cambria" pitchFamily="18" charset="0"/>
                <a:ea typeface="Cambria" pitchFamily="18" charset="0"/>
              </a:rPr>
              <a:t>	- толерантность </a:t>
            </a:r>
            <a:r>
              <a:rPr lang="ru-RU" sz="2400" b="1" i="1" dirty="0">
                <a:latin typeface="Cambria" pitchFamily="18" charset="0"/>
                <a:ea typeface="Cambria" pitchFamily="18" charset="0"/>
              </a:rPr>
              <a:t>к </a:t>
            </a:r>
            <a:r>
              <a:rPr lang="ru-RU" sz="2400" b="1" i="1" dirty="0" smtClean="0">
                <a:latin typeface="Cambria" pitchFamily="18" charset="0"/>
                <a:ea typeface="Cambria" pitchFamily="18" charset="0"/>
              </a:rPr>
              <a:t>ПАВ </a:t>
            </a:r>
            <a:r>
              <a:rPr lang="ru-RU" sz="2400" b="1" i="1" dirty="0">
                <a:latin typeface="Cambria" pitchFamily="18" charset="0"/>
                <a:ea typeface="Cambria" pitchFamily="18" charset="0"/>
              </a:rPr>
              <a:t>вырастает до максимума и </a:t>
            </a:r>
            <a:r>
              <a:rPr lang="ru-RU" sz="2400" b="1" i="1" dirty="0" smtClean="0">
                <a:latin typeface="Cambria" pitchFamily="18" charset="0"/>
                <a:ea typeface="Cambria" pitchFamily="18" charset="0"/>
              </a:rPr>
              <a:t>достигает 5–6-кратных </a:t>
            </a:r>
            <a:r>
              <a:rPr lang="ru-RU" sz="2400" b="1" i="1" dirty="0">
                <a:latin typeface="Cambria" pitchFamily="18" charset="0"/>
                <a:ea typeface="Cambria" pitchFamily="18" charset="0"/>
              </a:rPr>
              <a:t>величин по отношению к </a:t>
            </a:r>
            <a:r>
              <a:rPr lang="ru-RU" sz="2400" b="1" i="1" dirty="0" smtClean="0">
                <a:latin typeface="Cambria" pitchFamily="18" charset="0"/>
                <a:ea typeface="Cambria" pitchFamily="18" charset="0"/>
              </a:rPr>
              <a:t>исходной</a:t>
            </a:r>
            <a:r>
              <a:rPr lang="ru-RU" sz="2400" b="1" i="1" dirty="0">
                <a:latin typeface="Cambria" pitchFamily="18" charset="0"/>
                <a:ea typeface="Cambria" pitchFamily="18" charset="0"/>
              </a:rPr>
              <a:t>;</a:t>
            </a:r>
            <a:endParaRPr lang="ru-RU" sz="2400" b="1" i="1" dirty="0" smtClean="0">
              <a:latin typeface="Cambria" pitchFamily="18" charset="0"/>
              <a:ea typeface="Cambria" pitchFamily="18" charset="0"/>
            </a:endParaRPr>
          </a:p>
          <a:p>
            <a:pPr marL="461963" indent="-455613" algn="just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400" b="1" i="1" dirty="0" smtClean="0">
                <a:latin typeface="Cambria" pitchFamily="18" charset="0"/>
                <a:ea typeface="Cambria" pitchFamily="18" charset="0"/>
              </a:rPr>
              <a:t>	- становятся </a:t>
            </a:r>
            <a:r>
              <a:rPr lang="ru-RU" sz="2400" b="1" i="1" dirty="0">
                <a:latin typeface="Cambria" pitchFamily="18" charset="0"/>
                <a:ea typeface="Cambria" pitchFamily="18" charset="0"/>
              </a:rPr>
              <a:t>отчетливыми признаки морально-этического снижения и </a:t>
            </a:r>
            <a:r>
              <a:rPr lang="ru-RU" sz="2400" b="1" i="1" dirty="0" smtClean="0">
                <a:latin typeface="Cambria" pitchFamily="18" charset="0"/>
                <a:ea typeface="Cambria" pitchFamily="18" charset="0"/>
              </a:rPr>
              <a:t>огрубления;</a:t>
            </a:r>
            <a:endParaRPr lang="ru-RU" sz="2400" b="1" i="1" dirty="0">
              <a:latin typeface="Cambria" pitchFamily="18" charset="0"/>
              <a:ea typeface="Cambria" pitchFamily="18" charset="0"/>
            </a:endParaRPr>
          </a:p>
          <a:p>
            <a:pPr marL="461963" indent="-455613" algn="just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400" b="1" i="1" dirty="0" smtClean="0">
                <a:latin typeface="Cambria" pitchFamily="18" charset="0"/>
                <a:ea typeface="Cambria" pitchFamily="18" charset="0"/>
              </a:rPr>
              <a:t>	- </a:t>
            </a:r>
            <a:r>
              <a:rPr lang="ru-RU" sz="2400" b="1" i="1" dirty="0" smtClean="0">
                <a:latin typeface="Cambria" pitchFamily="18" charset="0"/>
                <a:ea typeface="Cambria" pitchFamily="18" charset="0"/>
              </a:rPr>
              <a:t>в </a:t>
            </a:r>
            <a:r>
              <a:rPr lang="ru-RU" sz="2400" b="1" i="1" dirty="0" smtClean="0">
                <a:latin typeface="Cambria" pitchFamily="18" charset="0"/>
                <a:ea typeface="Cambria" pitchFamily="18" charset="0"/>
              </a:rPr>
              <a:t>картине опьянения появляется органический оттенок</a:t>
            </a:r>
            <a:r>
              <a:rPr lang="ru-RU" sz="2400" b="1" i="1" dirty="0">
                <a:latin typeface="Cambria" pitchFamily="18" charset="0"/>
                <a:ea typeface="Cambria" pitchFamily="18" charset="0"/>
              </a:rPr>
              <a:t>: психическая ригидность, </a:t>
            </a:r>
            <a:r>
              <a:rPr lang="ru-RU" sz="2400" b="1" i="1" dirty="0" smtClean="0">
                <a:latin typeface="Cambria" pitchFamily="18" charset="0"/>
                <a:ea typeface="Cambria" pitchFamily="18" charset="0"/>
              </a:rPr>
              <a:t>агрессия, состояние эйфории может отсутствовать;</a:t>
            </a:r>
            <a:endParaRPr lang="ru-RU" sz="2400" b="1" i="1" dirty="0" smtClean="0">
              <a:latin typeface="Cambria" pitchFamily="18" charset="0"/>
              <a:ea typeface="Cambria" pitchFamily="18" charset="0"/>
            </a:endParaRPr>
          </a:p>
          <a:p>
            <a:pPr marL="461963" indent="-455613" algn="just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400" b="1" i="1" dirty="0">
                <a:latin typeface="Cambria" pitchFamily="18" charset="0"/>
                <a:ea typeface="Cambria" pitchFamily="18" charset="0"/>
              </a:rPr>
              <a:t>	</a:t>
            </a:r>
            <a:r>
              <a:rPr lang="ru-RU" sz="2400" b="1" i="1" dirty="0" smtClean="0">
                <a:latin typeface="Cambria" pitchFamily="18" charset="0"/>
                <a:ea typeface="Cambria" pitchFamily="18" charset="0"/>
              </a:rPr>
              <a:t>- амнезия </a:t>
            </a:r>
            <a:r>
              <a:rPr lang="ru-RU" sz="2400" b="1" i="1" dirty="0">
                <a:latin typeface="Cambria" pitchFamily="18" charset="0"/>
                <a:ea typeface="Cambria" pitchFamily="18" charset="0"/>
              </a:rPr>
              <a:t>периода опьянения – в виде </a:t>
            </a:r>
            <a:r>
              <a:rPr lang="ru-RU" sz="2400" b="1" i="1" dirty="0" smtClean="0">
                <a:latin typeface="Cambria" pitchFamily="18" charset="0"/>
                <a:ea typeface="Cambria" pitchFamily="18" charset="0"/>
              </a:rPr>
              <a:t>палимпсестов (</a:t>
            </a:r>
            <a:r>
              <a:rPr lang="ru-RU" sz="2400" b="1" i="1" dirty="0">
                <a:latin typeface="Cambria" pitchFamily="18" charset="0"/>
                <a:ea typeface="Cambria" pitchFamily="18" charset="0"/>
              </a:rPr>
              <a:t>фрагментов </a:t>
            </a:r>
            <a:r>
              <a:rPr lang="ru-RU" sz="2400" b="1" i="1" dirty="0" smtClean="0">
                <a:latin typeface="Cambria" pitchFamily="18" charset="0"/>
                <a:ea typeface="Cambria" pitchFamily="18" charset="0"/>
              </a:rPr>
              <a:t>стертых </a:t>
            </a:r>
            <a:r>
              <a:rPr lang="ru-RU" sz="2400" b="1" i="1" dirty="0">
                <a:latin typeface="Cambria" pitchFamily="18" charset="0"/>
                <a:ea typeface="Cambria" pitchFamily="18" charset="0"/>
              </a:rPr>
              <a:t>воспоминаний) или тотальной утраты памяти обо всем происходившем в это время. </a:t>
            </a:r>
            <a:endParaRPr lang="ru-RU" sz="2400" b="1" i="1" dirty="0" smtClean="0">
              <a:latin typeface="Cambria" pitchFamily="18" charset="0"/>
              <a:ea typeface="Cambria" pitchFamily="18" charset="0"/>
            </a:endParaRPr>
          </a:p>
          <a:p>
            <a:pPr marL="461963" indent="-455613" algn="just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400" b="1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ru-RU" sz="2400" b="1" i="1" dirty="0" smtClean="0">
                <a:latin typeface="Cambria" pitchFamily="18" charset="0"/>
                <a:ea typeface="Cambria" pitchFamily="18" charset="0"/>
              </a:rPr>
              <a:t>        - начинают присоединяться расстройства функций органов и систем организма.</a:t>
            </a:r>
            <a:endParaRPr lang="ru-RU" sz="1800" dirty="0" smtClean="0"/>
          </a:p>
          <a:p>
            <a:pPr marL="461963" indent="-455613" algn="l" eaLnBrk="1" hangingPunct="1">
              <a:buClr>
                <a:srgbClr val="CC3300"/>
              </a:buClr>
              <a:buFont typeface="Wingdings" charset="2"/>
              <a:buNone/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endParaRPr lang="ru-RU" sz="1600" dirty="0" smtClean="0"/>
          </a:p>
          <a:p>
            <a:pPr marL="461963" indent="-455613" algn="l" eaLnBrk="1" hangingPunct="1">
              <a:buClr>
                <a:srgbClr val="CC3300"/>
              </a:buClr>
              <a:buFont typeface="Wingdings" charset="2"/>
              <a:buNone/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endParaRPr lang="ru-RU" sz="1600" dirty="0" smtClean="0"/>
          </a:p>
        </p:txBody>
      </p:sp>
      <p:sp>
        <p:nvSpPr>
          <p:cNvPr id="13317" name="Text Box 4"/>
          <p:cNvSpPr txBox="1">
            <a:spLocks noChangeArrowheads="1"/>
          </p:cNvSpPr>
          <p:nvPr/>
        </p:nvSpPr>
        <p:spPr bwMode="auto">
          <a:xfrm>
            <a:off x="2339975" y="6091238"/>
            <a:ext cx="18415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920863"/>
      </p:ext>
    </p:extLst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5" name="Rectangle 1"/>
          <p:cNvSpPr>
            <a:spLocks noGrp="1" noChangeArrowheads="1"/>
          </p:cNvSpPr>
          <p:nvPr>
            <p:ph type="body"/>
          </p:nvPr>
        </p:nvSpPr>
        <p:spPr>
          <a:xfrm>
            <a:off x="142844" y="260648"/>
            <a:ext cx="8965660" cy="6597352"/>
          </a:xfrm>
        </p:spPr>
        <p:txBody>
          <a:bodyPr anchor="t">
            <a:normAutofit fontScale="25000" lnSpcReduction="20000"/>
          </a:bodyPr>
          <a:lstStyle/>
          <a:p>
            <a:pPr marL="461963" indent="-455613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11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Синдром зависимости </a:t>
            </a:r>
            <a:r>
              <a:rPr lang="ru-RU" sz="11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от ПАВ. Конечная стадия </a:t>
            </a:r>
          </a:p>
          <a:p>
            <a:pPr marL="461963" indent="-455613" algn="just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43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 </a:t>
            </a:r>
            <a:r>
              <a:rPr lang="ru-RU" sz="64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- </a:t>
            </a:r>
            <a:r>
              <a:rPr lang="ru-RU" sz="72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исчезновение </a:t>
            </a:r>
            <a:r>
              <a:rPr lang="ru-RU" sz="7200" b="1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душевных </a:t>
            </a:r>
            <a:r>
              <a:rPr lang="ru-RU" sz="72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привязанностей, </a:t>
            </a:r>
            <a:r>
              <a:rPr lang="ru-RU" sz="7200" b="1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интересов, </a:t>
            </a:r>
            <a:r>
              <a:rPr lang="ru-RU" sz="72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отсутствует критика к заболеванию, </a:t>
            </a:r>
            <a:r>
              <a:rPr lang="ru-RU" sz="72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бездеятельность, ослабление интеллектуально-</a:t>
            </a:r>
            <a:r>
              <a:rPr lang="ru-RU" sz="7200" b="1" i="1" dirty="0" err="1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мнестических</a:t>
            </a:r>
            <a:r>
              <a:rPr lang="ru-RU" sz="72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функций </a:t>
            </a:r>
            <a:r>
              <a:rPr lang="ru-RU" sz="7200" b="1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и другие </a:t>
            </a:r>
            <a:r>
              <a:rPr lang="ru-RU" sz="72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признаки </a:t>
            </a:r>
            <a:r>
              <a:rPr lang="ru-RU" sz="7200" b="1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деградации. </a:t>
            </a:r>
            <a:endParaRPr lang="ru-RU" sz="7200" b="1" i="1" dirty="0" smtClean="0"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marL="461963" indent="-455613" algn="just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72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- </a:t>
            </a:r>
            <a:r>
              <a:rPr lang="ru-RU" sz="7200" b="1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присоединяется разнообразная соматическая патология (цирроз печени, миокардиодистрофия, </a:t>
            </a:r>
            <a:r>
              <a:rPr lang="ru-RU" sz="72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пневмосклероз, </a:t>
            </a:r>
            <a:r>
              <a:rPr lang="ru-RU" sz="7200" b="1" i="1" dirty="0" err="1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полинейропвтия</a:t>
            </a:r>
            <a:r>
              <a:rPr lang="ru-RU" sz="72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ru-RU" sz="7200" b="1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и </a:t>
            </a:r>
            <a:r>
              <a:rPr lang="ru-RU" sz="7200" b="1" i="1" dirty="0" err="1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др</a:t>
            </a:r>
            <a:r>
              <a:rPr lang="ru-RU" sz="7200" b="1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)., </a:t>
            </a:r>
            <a:r>
              <a:rPr lang="ru-RU" sz="72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которые служат </a:t>
            </a:r>
            <a:r>
              <a:rPr lang="ru-RU" sz="7200" b="1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причиной преждевременной </a:t>
            </a:r>
            <a:r>
              <a:rPr lang="ru-RU" sz="72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смерти;</a:t>
            </a:r>
          </a:p>
          <a:p>
            <a:pPr marL="461963" indent="-455613" algn="just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72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- толерантность </a:t>
            </a:r>
            <a:r>
              <a:rPr lang="ru-RU" sz="7200" b="1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к </a:t>
            </a:r>
            <a:r>
              <a:rPr lang="ru-RU" sz="72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ПАВ, </a:t>
            </a:r>
            <a:r>
              <a:rPr lang="ru-RU" sz="7200" b="1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в отличие от первых двух стадий, значительно снижается; </a:t>
            </a:r>
            <a:endParaRPr lang="ru-RU" sz="7200" b="1" i="1" dirty="0" smtClean="0"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marL="461963" indent="-455613" algn="just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7200" b="1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ru-RU" sz="72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- при сочетании тягостных </a:t>
            </a:r>
            <a:r>
              <a:rPr lang="ru-RU" sz="7200" b="1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и разнообразных абстинентных расстройств, постоянной потребности в </a:t>
            </a:r>
            <a:r>
              <a:rPr lang="ru-RU" sz="72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употреблении ПАВ </a:t>
            </a:r>
            <a:r>
              <a:rPr lang="ru-RU" sz="7200" b="1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и низкой толерантности </a:t>
            </a:r>
            <a:r>
              <a:rPr lang="ru-RU" sz="72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больной непрерывно </a:t>
            </a:r>
            <a:r>
              <a:rPr lang="ru-RU" sz="7200" b="1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пребывает в состоянии </a:t>
            </a:r>
            <a:r>
              <a:rPr lang="ru-RU" sz="72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опьянения; </a:t>
            </a:r>
          </a:p>
          <a:p>
            <a:pPr marL="461963" indent="-455613" algn="just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72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- симптоматика опьянения</a:t>
            </a:r>
            <a:r>
              <a:rPr lang="ru-RU" sz="7200" b="1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 полностью </a:t>
            </a:r>
            <a:r>
              <a:rPr lang="ru-RU" sz="72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лишенная эйфорической </a:t>
            </a:r>
            <a:r>
              <a:rPr lang="ru-RU" sz="7200" b="1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окраски, подчас напоминает психотические расстройства: </a:t>
            </a:r>
            <a:r>
              <a:rPr lang="ru-RU" sz="72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бессвязно </a:t>
            </a:r>
            <a:r>
              <a:rPr lang="ru-RU" sz="7200" b="1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бормочут, к кому-то обращаются</a:t>
            </a:r>
            <a:r>
              <a:rPr lang="ru-RU" sz="72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 грозят</a:t>
            </a:r>
            <a:r>
              <a:rPr lang="ru-RU" sz="7200" b="1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 жестикулируют</a:t>
            </a:r>
            <a:r>
              <a:rPr lang="ru-RU" sz="72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. Признаки синдрома отмены ПАВ </a:t>
            </a:r>
            <a:r>
              <a:rPr lang="ru-RU" sz="7200" b="1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«смазываются», так как сочетаются с </a:t>
            </a:r>
            <a:r>
              <a:rPr lang="ru-RU" sz="72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состоянием опьянения;</a:t>
            </a:r>
            <a:endParaRPr lang="ru-RU" sz="7200" b="1" i="1" dirty="0"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marL="461963" indent="-455613" algn="just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72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- если </a:t>
            </a:r>
            <a:r>
              <a:rPr lang="ru-RU" sz="7200" b="1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происходит полное отнятие </a:t>
            </a:r>
            <a:r>
              <a:rPr lang="ru-RU" sz="72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ПАВ, синдром отмены протекает </a:t>
            </a:r>
            <a:r>
              <a:rPr lang="ru-RU" sz="7200" b="1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тяжело и включает </a:t>
            </a:r>
            <a:r>
              <a:rPr lang="ru-RU" sz="72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психопатологические нарушения (страх, бессонница, иллюзорные, галлюцинаторные расстройства), идеи </a:t>
            </a:r>
            <a:r>
              <a:rPr lang="ru-RU" sz="72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виновности</a:t>
            </a:r>
            <a:r>
              <a:rPr lang="ru-RU" sz="72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 преследования</a:t>
            </a:r>
            <a:r>
              <a:rPr lang="ru-RU" sz="7200" b="1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. </a:t>
            </a:r>
            <a:r>
              <a:rPr lang="ru-RU" sz="7200" b="1" i="1" dirty="0" err="1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Психоорганическая</a:t>
            </a:r>
            <a:r>
              <a:rPr lang="ru-RU" sz="72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ru-RU" sz="7200" b="1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симптоматика: интеллектуальная беспомощность</a:t>
            </a:r>
            <a:r>
              <a:rPr lang="ru-RU" sz="72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lang="ru-RU" sz="7200" b="1" i="1" dirty="0" err="1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амнестическая</a:t>
            </a:r>
            <a:r>
              <a:rPr lang="ru-RU" sz="72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дезориентировка, эпилептические </a:t>
            </a:r>
            <a:r>
              <a:rPr lang="ru-RU" sz="7200" b="1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припадки. </a:t>
            </a:r>
            <a:r>
              <a:rPr lang="ru-RU" sz="72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Развитие психозов. Интеллектуальное снижение </a:t>
            </a:r>
            <a:r>
              <a:rPr lang="ru-RU" sz="7200" b="1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достигает </a:t>
            </a:r>
            <a:r>
              <a:rPr lang="ru-RU" sz="72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степени алкогольной деменции.</a:t>
            </a:r>
            <a:endParaRPr lang="ru-RU" sz="7200" b="1" i="1" dirty="0"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marL="461963" indent="-455613" algn="just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6400" b="1" i="1" dirty="0" smtClean="0">
                <a:latin typeface="Cambria" pitchFamily="18" charset="0"/>
                <a:ea typeface="Cambria" pitchFamily="18" charset="0"/>
              </a:rPr>
              <a:t> </a:t>
            </a:r>
            <a:endParaRPr lang="ru-RU" sz="6400" dirty="0" smtClean="0"/>
          </a:p>
          <a:p>
            <a:pPr marL="461963" indent="-455613" algn="l" eaLnBrk="1" hangingPunct="1">
              <a:buClr>
                <a:srgbClr val="CC3300"/>
              </a:buClr>
              <a:buFont typeface="Wingdings" charset="2"/>
              <a:buNone/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endParaRPr lang="ru-RU" sz="6400" dirty="0" smtClean="0"/>
          </a:p>
          <a:p>
            <a:pPr marL="461963" indent="-455613" algn="l" eaLnBrk="1" hangingPunct="1">
              <a:buClr>
                <a:srgbClr val="CC3300"/>
              </a:buClr>
              <a:buFont typeface="Wingdings" charset="2"/>
              <a:buNone/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endParaRPr lang="ru-RU" sz="6400" dirty="0" smtClean="0"/>
          </a:p>
        </p:txBody>
      </p:sp>
      <p:sp>
        <p:nvSpPr>
          <p:cNvPr id="13317" name="Text Box 4"/>
          <p:cNvSpPr txBox="1">
            <a:spLocks noChangeArrowheads="1"/>
          </p:cNvSpPr>
          <p:nvPr/>
        </p:nvSpPr>
        <p:spPr bwMode="auto">
          <a:xfrm>
            <a:off x="2339975" y="6091238"/>
            <a:ext cx="18415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460867"/>
      </p:ext>
    </p:extLst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404664"/>
            <a:ext cx="8749636" cy="6264696"/>
          </a:xfrm>
        </p:spPr>
        <p:txBody>
          <a:bodyPr>
            <a:normAutofit fontScale="62500" lnSpcReduction="20000"/>
          </a:bodyPr>
          <a:lstStyle/>
          <a:p>
            <a:pPr marL="457200" indent="-457200" algn="ctr">
              <a:buNone/>
            </a:pP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Диагностика</a:t>
            </a:r>
          </a:p>
          <a:p>
            <a:pPr marL="457200" indent="-457200">
              <a:buNone/>
            </a:pPr>
            <a:endParaRPr lang="ru-RU" sz="2400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lnSpc>
                <a:spcPct val="120000"/>
              </a:lnSpc>
              <a:buNone/>
            </a:pPr>
            <a:r>
              <a:rPr lang="ru-RU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r>
              <a:rPr lang="ru-RU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Основное </a:t>
            </a:r>
            <a:r>
              <a:rPr lang="ru-RU" sz="2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значение при постановке диагноза «Синдром зависимости </a:t>
            </a:r>
            <a:r>
              <a:rPr lang="ru-RU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алкоголя</a:t>
            </a:r>
            <a:r>
              <a:rPr lang="ru-RU" sz="2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 имеет клиническая диагностика, состоящая из сбора жалоб, анамнеза, динамического наблюдения и анализа полученных данных. </a:t>
            </a:r>
          </a:p>
          <a:p>
            <a:pPr marL="457200" indent="-457200">
              <a:buNone/>
            </a:pPr>
            <a:endParaRPr lang="ru-RU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None/>
            </a:pPr>
            <a:r>
              <a:rPr lang="ru-RU" sz="2900" b="1" dirty="0" smtClean="0">
                <a:solidFill>
                  <a:srgbClr val="FF0000"/>
                </a:solidFill>
              </a:rPr>
              <a:t>Жалобы </a:t>
            </a:r>
            <a:r>
              <a:rPr lang="ru-RU" sz="2900" b="1" dirty="0">
                <a:solidFill>
                  <a:srgbClr val="FF0000"/>
                </a:solidFill>
              </a:rPr>
              <a:t>и </a:t>
            </a:r>
            <a:r>
              <a:rPr lang="ru-RU" sz="2900" b="1" dirty="0" smtClean="0">
                <a:solidFill>
                  <a:srgbClr val="FF0000"/>
                </a:solidFill>
              </a:rPr>
              <a:t>анамнез:</a:t>
            </a:r>
          </a:p>
          <a:p>
            <a:pPr marL="457200" indent="-45720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endParaRPr lang="ru-RU" sz="2400" b="1" dirty="0">
              <a:solidFill>
                <a:srgbClr val="FF0000"/>
              </a:solidFill>
            </a:endParaRPr>
          </a:p>
          <a:p>
            <a:pPr marL="457200" indent="-457200">
              <a:buNone/>
            </a:pPr>
            <a:r>
              <a:rPr lang="ru-RU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ru-RU" sz="24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ru-RU" sz="29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Рекомендуется при сборе анамнеза выявлять, что употребление алкоголя приводит к, по меньшей мере, 3 (трём</a:t>
            </a:r>
            <a:r>
              <a:rPr lang="ru-RU" sz="29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 клинически </a:t>
            </a:r>
            <a:r>
              <a:rPr lang="ru-RU" sz="29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значимым </a:t>
            </a:r>
            <a:r>
              <a:rPr lang="ru-RU" sz="29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нарушениям в </a:t>
            </a:r>
            <a:r>
              <a:rPr lang="ru-RU" sz="29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течение 12-месячного </a:t>
            </a:r>
            <a:r>
              <a:rPr lang="ru-RU" sz="29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периода:</a:t>
            </a:r>
          </a:p>
          <a:p>
            <a:pPr marL="457200" indent="-457200">
              <a:buNone/>
            </a:pPr>
            <a:r>
              <a:rPr lang="ru-RU" sz="29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ru-RU" sz="2900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Tx/>
              <a:buChar char="-"/>
            </a:pPr>
            <a:r>
              <a:rPr lang="ru-RU" sz="29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алкоголь </a:t>
            </a:r>
            <a:r>
              <a:rPr lang="ru-RU" sz="29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часто принимается в больших количествах или в течение более длительного периода, чем </a:t>
            </a:r>
            <a:r>
              <a:rPr lang="ru-RU" sz="29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предполагалось</a:t>
            </a:r>
            <a:r>
              <a:rPr lang="ru-RU" sz="29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endParaRPr lang="ru-RU" sz="2900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Tx/>
              <a:buChar char="-"/>
            </a:pPr>
            <a:endParaRPr lang="ru-RU" sz="2900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Tx/>
              <a:buChar char="-"/>
            </a:pPr>
            <a:r>
              <a:rPr lang="ru-RU" sz="29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присутствует </a:t>
            </a:r>
            <a:r>
              <a:rPr lang="ru-RU" sz="29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постоянное стремление или безуспешные усилия по сокращению или контролю употребления </a:t>
            </a:r>
            <a:r>
              <a:rPr lang="ru-RU" sz="29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алкоголя</a:t>
            </a:r>
            <a:r>
              <a:rPr lang="ru-RU" sz="29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endParaRPr lang="ru-RU" sz="2900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Tx/>
              <a:buChar char="-"/>
            </a:pPr>
            <a:endParaRPr lang="ru-RU" sz="2900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Tx/>
              <a:buChar char="-"/>
            </a:pPr>
            <a:r>
              <a:rPr lang="ru-RU" sz="29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увеличение </a:t>
            </a:r>
            <a:r>
              <a:rPr lang="ru-RU" sz="29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количества времени, затрачиваемое на поиски алкоголя и его употребление, несмотря на негативные последствия, с этим </a:t>
            </a:r>
            <a:r>
              <a:rPr lang="ru-RU" sz="29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связанные.</a:t>
            </a:r>
            <a:endParaRPr lang="ru-RU" sz="2900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Tx/>
              <a:buChar char="-"/>
            </a:pPr>
            <a:endParaRPr lang="ru-RU" sz="2400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None/>
            </a:pPr>
            <a:r>
              <a:rPr lang="ru-RU" sz="24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8633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404664"/>
            <a:ext cx="8572560" cy="6069288"/>
          </a:xfrm>
        </p:spPr>
        <p:txBody>
          <a:bodyPr>
            <a:normAutofit fontScale="92500" lnSpcReduction="20000"/>
          </a:bodyPr>
          <a:lstStyle/>
          <a:p>
            <a:pPr marL="457200" indent="-457200" algn="ctr">
              <a:buNone/>
            </a:pP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Диагностика</a:t>
            </a:r>
          </a:p>
          <a:p>
            <a:pPr marL="457200" indent="-457200">
              <a:buNone/>
            </a:pPr>
            <a:endParaRPr lang="ru-RU" sz="2400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buNone/>
            </a:pPr>
            <a:r>
              <a:rPr lang="ru-RU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24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сильное (непреодолимое) желание принять </a:t>
            </a:r>
            <a:r>
              <a:rPr lang="ru-RU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алкоголь;</a:t>
            </a:r>
            <a:endParaRPr lang="ru-RU" sz="2400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buNone/>
            </a:pPr>
            <a:r>
              <a:rPr lang="ru-RU" sz="24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забвение основных интересов и </a:t>
            </a:r>
            <a:r>
              <a:rPr lang="ru-RU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обязанностей; </a:t>
            </a:r>
            <a:endParaRPr lang="ru-RU" sz="2400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buNone/>
            </a:pPr>
            <a:r>
              <a:rPr lang="ru-RU" sz="24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продолжение употребления алкоголя, несмотря на постоянные или повторяющиеся социальные или межличностные проблемы, вызванные или усугубляемые воздействием </a:t>
            </a:r>
            <a:r>
              <a:rPr lang="ru-RU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алкоголя; </a:t>
            </a:r>
            <a:endParaRPr lang="ru-RU" sz="2400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buNone/>
            </a:pPr>
            <a:r>
              <a:rPr lang="ru-RU" sz="24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сформированный синдром </a:t>
            </a:r>
            <a:r>
              <a:rPr lang="ru-RU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отмены;</a:t>
            </a:r>
            <a:endParaRPr lang="ru-RU" sz="2400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None/>
            </a:pPr>
            <a:endParaRPr lang="ru-RU" sz="2400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None/>
            </a:pPr>
            <a:r>
              <a:rPr lang="ru-RU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толерантность</a:t>
            </a:r>
            <a:r>
              <a:rPr lang="ru-RU" sz="24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определяемая одним из следующих признаков:</a:t>
            </a:r>
          </a:p>
          <a:p>
            <a:pPr marL="457200" indent="-457200">
              <a:buNone/>
            </a:pPr>
            <a:r>
              <a:rPr lang="ru-RU" sz="24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- для достижения опьянения или желаемого эффекта необходимо </a:t>
            </a:r>
            <a:r>
              <a:rPr lang="ru-RU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заметное </a:t>
            </a:r>
            <a:r>
              <a:rPr lang="ru-RU" sz="24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увеличенное количество </a:t>
            </a:r>
            <a:r>
              <a:rPr lang="ru-RU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алкоголя; </a:t>
            </a:r>
            <a:endParaRPr lang="ru-RU" sz="2400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None/>
            </a:pPr>
            <a:r>
              <a:rPr lang="ru-RU" sz="24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 - при постоянном употреблении такого же количества алкоголя опьянение или желаемый эффект достигаются заметно труднее.</a:t>
            </a:r>
          </a:p>
          <a:p>
            <a:pPr marL="457200" indent="-457200">
              <a:buNone/>
            </a:pPr>
            <a:endParaRPr lang="ru-RU" sz="2400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7846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404664"/>
            <a:ext cx="8572560" cy="6069288"/>
          </a:xfrm>
        </p:spPr>
        <p:txBody>
          <a:bodyPr>
            <a:normAutofit fontScale="70000" lnSpcReduction="20000"/>
          </a:bodyPr>
          <a:lstStyle/>
          <a:p>
            <a:pPr marL="457200" indent="-457200" algn="ctr">
              <a:buNone/>
            </a:pP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Рекомендуется </a:t>
            </a:r>
          </a:p>
          <a:p>
            <a:pPr marL="457200" indent="-457200" algn="ctr">
              <a:buNone/>
            </a:pP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0" indent="-457200" algn="ctr">
              <a:buNone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выяснении жалоб обращать внимание на ниже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перечисленное:</a:t>
            </a:r>
          </a:p>
          <a:p>
            <a:pPr marL="457200" indent="-457200" algn="ctr">
              <a:buNone/>
            </a:pP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0" indent="-457200" algn="ctr">
              <a:buNone/>
            </a:pPr>
            <a:r>
              <a:rPr lang="ru-RU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снижение умственной работоспособности, повышенная утомляемость, нарушения сна, эмоциональная лабильность, колебания АД, тягостные ощущения в области сердца, чувство тяжести в голове, ослабление памяти и внимания, исчезновение интереса к творческому труду, 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снижение </a:t>
            </a:r>
            <a:r>
              <a:rPr lang="ru-RU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чувства долга, пренебрежение своими обязанностями, притупление высших эмоций (чувства совести, долга, заботы, сострадания и т.п.) и усиление низших (эгоизм, раздражительность, любовь к наслаждениям, паразитические тенденции и проч.).</a:t>
            </a:r>
          </a:p>
          <a:p>
            <a:pPr marL="457200" indent="-457200" algn="ctr">
              <a:buNone/>
            </a:pP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None/>
            </a:pPr>
            <a:endParaRPr lang="ru-RU" sz="2400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0186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89" name="Rectangle 1"/>
          <p:cNvSpPr>
            <a:spLocks noGrp="1" noChangeArrowheads="1"/>
          </p:cNvSpPr>
          <p:nvPr>
            <p:ph type="body"/>
          </p:nvPr>
        </p:nvSpPr>
        <p:spPr>
          <a:xfrm>
            <a:off x="142875" y="1340768"/>
            <a:ext cx="8858250" cy="5328320"/>
          </a:xfrm>
        </p:spPr>
        <p:txBody>
          <a:bodyPr anchor="t">
            <a:normAutofit/>
          </a:bodyPr>
          <a:lstStyle/>
          <a:p>
            <a:endParaRPr lang="ru-RU" sz="2400" dirty="0"/>
          </a:p>
        </p:txBody>
      </p:sp>
      <p:sp>
        <p:nvSpPr>
          <p:cNvPr id="21507" name="Text Box 2"/>
          <p:cNvSpPr txBox="1">
            <a:spLocks noChangeArrowheads="1"/>
          </p:cNvSpPr>
          <p:nvPr/>
        </p:nvSpPr>
        <p:spPr bwMode="auto">
          <a:xfrm>
            <a:off x="2339975" y="6091238"/>
            <a:ext cx="18415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16632"/>
            <a:ext cx="86409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Классификация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(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МКБ 10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)</a:t>
            </a:r>
            <a:endParaRPr lang="ru-RU" sz="32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9144000" cy="5475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4013380"/>
      </p:ext>
    </p:extLst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89" name="Rectangle 1"/>
          <p:cNvSpPr>
            <a:spLocks noGrp="1" noChangeArrowheads="1"/>
          </p:cNvSpPr>
          <p:nvPr>
            <p:ph type="body"/>
          </p:nvPr>
        </p:nvSpPr>
        <p:spPr>
          <a:xfrm>
            <a:off x="107504" y="1772816"/>
            <a:ext cx="8893621" cy="4896271"/>
          </a:xfrm>
        </p:spPr>
        <p:txBody>
          <a:bodyPr anchor="t">
            <a:normAutofit/>
          </a:bodyPr>
          <a:lstStyle/>
          <a:p>
            <a:pPr marL="460375" lvl="0" indent="-457200" defTabSz="449263" fontAlgn="base">
              <a:lnSpc>
                <a:spcPct val="90000"/>
              </a:lnSpc>
              <a:spcAft>
                <a:spcPct val="0"/>
              </a:spcAft>
              <a:buSzPct val="100000"/>
              <a:tabLst>
                <a:tab pos="1030288" algn="l"/>
                <a:tab pos="1944688" algn="l"/>
                <a:tab pos="2859088" algn="l"/>
                <a:tab pos="3773488" algn="l"/>
                <a:tab pos="4687888" algn="l"/>
                <a:tab pos="5602288" algn="l"/>
                <a:tab pos="6516688" algn="l"/>
                <a:tab pos="7431088" algn="l"/>
                <a:tab pos="8345488" algn="l"/>
                <a:tab pos="9259888" algn="l"/>
                <a:tab pos="10174288" algn="l"/>
              </a:tabLst>
              <a:defRPr/>
            </a:pP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		Доказана </a:t>
            </a:r>
            <a:r>
              <a:rPr lang="ru-RU" sz="2000" b="1" kern="0" dirty="0">
                <a:solidFill>
                  <a:srgbClr val="0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прямая связь между употреблением алкоголя и развитием 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более </a:t>
            </a:r>
            <a:r>
              <a:rPr lang="ru-RU" sz="2000" b="1" kern="0" dirty="0">
                <a:solidFill>
                  <a:srgbClr val="0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60 болезней, а также косвенная роль алкоголя в генезе более чем 200 других заболеваний и патологических состояний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.</a:t>
            </a:r>
          </a:p>
          <a:p>
            <a:pPr marL="460375" lvl="0" indent="-457200" defTabSz="449263" fontAlgn="base">
              <a:lnSpc>
                <a:spcPct val="90000"/>
              </a:lnSpc>
              <a:spcAft>
                <a:spcPct val="0"/>
              </a:spcAft>
              <a:buSzPct val="100000"/>
              <a:tabLst>
                <a:tab pos="1030288" algn="l"/>
                <a:tab pos="1944688" algn="l"/>
                <a:tab pos="2859088" algn="l"/>
                <a:tab pos="3773488" algn="l"/>
                <a:tab pos="4687888" algn="l"/>
                <a:tab pos="5602288" algn="l"/>
                <a:tab pos="6516688" algn="l"/>
                <a:tab pos="7431088" algn="l"/>
                <a:tab pos="8345488" algn="l"/>
                <a:tab pos="9259888" algn="l"/>
                <a:tab pos="10174288" algn="l"/>
              </a:tabLst>
              <a:defRPr/>
            </a:pPr>
            <a:endParaRPr lang="ru-RU" sz="2000" b="1" kern="0" dirty="0" smtClean="0">
              <a:solidFill>
                <a:srgbClr val="000000"/>
              </a:solidFill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460375" lvl="0" indent="-457200" algn="just" defTabSz="449263" fontAlgn="base">
              <a:lnSpc>
                <a:spcPct val="90000"/>
              </a:lnSpc>
              <a:spcAft>
                <a:spcPct val="0"/>
              </a:spcAft>
              <a:buSzPct val="100000"/>
              <a:tabLst>
                <a:tab pos="1030288" algn="l"/>
                <a:tab pos="1944688" algn="l"/>
                <a:tab pos="2859088" algn="l"/>
                <a:tab pos="3773488" algn="l"/>
                <a:tab pos="4687888" algn="l"/>
                <a:tab pos="5602288" algn="l"/>
                <a:tab pos="6516688" algn="l"/>
                <a:tab pos="7431088" algn="l"/>
                <a:tab pos="8345488" algn="l"/>
                <a:tab pos="9259888" algn="l"/>
                <a:tab pos="10174288" algn="l"/>
              </a:tabLst>
              <a:defRPr/>
            </a:pP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		    Отмечена </a:t>
            </a:r>
            <a:r>
              <a:rPr lang="ru-RU" sz="2000" b="1" kern="0" dirty="0">
                <a:solidFill>
                  <a:srgbClr val="0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корреляция не только между употреблением алкоголя и повышением частоты поражения печени, заболеваний сердечно-сосудистой системы и других состояний, традиционно относимых к </a:t>
            </a:r>
            <a:r>
              <a:rPr lang="ru-RU" sz="2000" b="1" kern="0" dirty="0">
                <a:solidFill>
                  <a:srgbClr val="7030A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алкоголь-ассоциированным расстройствам</a:t>
            </a:r>
            <a:r>
              <a:rPr lang="ru-RU" sz="2000" b="1" kern="0" dirty="0">
                <a:solidFill>
                  <a:srgbClr val="0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, но и употреблением алкоголя, с одной стороны, и частотой и ухудшением исходов ряда инфекционных заболеваний, включая туберкулез, ВИЧ/ СПИД и пневмонию с другой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.</a:t>
            </a:r>
          </a:p>
          <a:p>
            <a:pPr marL="460375" lvl="0" indent="-457200" algn="just" defTabSz="449263" fontAlgn="base">
              <a:lnSpc>
                <a:spcPct val="90000"/>
              </a:lnSpc>
              <a:spcAft>
                <a:spcPct val="0"/>
              </a:spcAft>
              <a:buSzPct val="100000"/>
              <a:tabLst>
                <a:tab pos="1030288" algn="l"/>
                <a:tab pos="1944688" algn="l"/>
                <a:tab pos="2859088" algn="l"/>
                <a:tab pos="3773488" algn="l"/>
                <a:tab pos="4687888" algn="l"/>
                <a:tab pos="5602288" algn="l"/>
                <a:tab pos="6516688" algn="l"/>
                <a:tab pos="7431088" algn="l"/>
                <a:tab pos="8345488" algn="l"/>
                <a:tab pos="9259888" algn="l"/>
                <a:tab pos="10174288" algn="l"/>
              </a:tabLst>
              <a:defRPr/>
            </a:pPr>
            <a:endParaRPr lang="ru-RU" sz="2000" b="1" kern="0" dirty="0">
              <a:solidFill>
                <a:srgbClr val="000000"/>
              </a:solidFill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460375" lvl="0" indent="-457200" algn="just" defTabSz="449263" fontAlgn="base">
              <a:lnSpc>
                <a:spcPct val="90000"/>
              </a:lnSpc>
              <a:spcAft>
                <a:spcPct val="0"/>
              </a:spcAft>
              <a:buSzPct val="100000"/>
              <a:tabLst>
                <a:tab pos="1030288" algn="l"/>
                <a:tab pos="1944688" algn="l"/>
                <a:tab pos="2859088" algn="l"/>
                <a:tab pos="3773488" algn="l"/>
                <a:tab pos="4687888" algn="l"/>
                <a:tab pos="5602288" algn="l"/>
                <a:tab pos="6516688" algn="l"/>
                <a:tab pos="7431088" algn="l"/>
                <a:tab pos="8345488" algn="l"/>
                <a:tab pos="9259888" algn="l"/>
                <a:tab pos="10174288" algn="l"/>
              </a:tabLst>
              <a:defRPr/>
            </a:pP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		Неумеренное </a:t>
            </a:r>
            <a:r>
              <a:rPr lang="ru-RU" sz="2000" b="1" kern="0" dirty="0">
                <a:solidFill>
                  <a:srgbClr val="0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употребление алкоголя относится также к ведущим факторам, лежащим в основе повышения смертности населения. </a:t>
            </a:r>
          </a:p>
          <a:p>
            <a:pPr marL="460375" lvl="0" indent="-457200" defTabSz="449263" fontAlgn="base">
              <a:lnSpc>
                <a:spcPct val="90000"/>
              </a:lnSpc>
              <a:spcAft>
                <a:spcPct val="0"/>
              </a:spcAft>
              <a:buSzPct val="100000"/>
              <a:tabLst>
                <a:tab pos="1030288" algn="l"/>
                <a:tab pos="1944688" algn="l"/>
                <a:tab pos="2859088" algn="l"/>
                <a:tab pos="3773488" algn="l"/>
                <a:tab pos="4687888" algn="l"/>
                <a:tab pos="5602288" algn="l"/>
                <a:tab pos="6516688" algn="l"/>
                <a:tab pos="7431088" algn="l"/>
                <a:tab pos="8345488" algn="l"/>
                <a:tab pos="9259888" algn="l"/>
                <a:tab pos="10174288" algn="l"/>
              </a:tabLst>
              <a:defRPr/>
            </a:pPr>
            <a:endParaRPr lang="ru-RU" sz="2000" b="1" kern="0" dirty="0">
              <a:solidFill>
                <a:srgbClr val="000000"/>
              </a:solidFill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460375" lvl="0" indent="-457200" defTabSz="449263" fontAlgn="base">
              <a:lnSpc>
                <a:spcPct val="90000"/>
              </a:lnSpc>
              <a:spcAft>
                <a:spcPct val="0"/>
              </a:spcAft>
              <a:buSzPct val="100000"/>
              <a:tabLst>
                <a:tab pos="1030288" algn="l"/>
                <a:tab pos="1944688" algn="l"/>
                <a:tab pos="2859088" algn="l"/>
                <a:tab pos="3773488" algn="l"/>
                <a:tab pos="4687888" algn="l"/>
                <a:tab pos="5602288" algn="l"/>
                <a:tab pos="6516688" algn="l"/>
                <a:tab pos="7431088" algn="l"/>
                <a:tab pos="8345488" algn="l"/>
                <a:tab pos="9259888" algn="l"/>
                <a:tab pos="10174288" algn="l"/>
              </a:tabLst>
              <a:defRPr/>
            </a:pP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	</a:t>
            </a:r>
            <a:endParaRPr lang="ru-RU" sz="2000" b="1" kern="0" dirty="0">
              <a:solidFill>
                <a:srgbClr val="FF0000"/>
              </a:solidFill>
              <a:latin typeface="Times New Roman" pitchFamily="18" charset="0"/>
              <a:ea typeface="Microsoft YaHei"/>
              <a:cs typeface="Times New Roman" pitchFamily="18" charset="0"/>
            </a:endParaRPr>
          </a:p>
        </p:txBody>
      </p:sp>
      <p:sp>
        <p:nvSpPr>
          <p:cNvPr id="21507" name="Text Box 2"/>
          <p:cNvSpPr txBox="1">
            <a:spLocks noChangeArrowheads="1"/>
          </p:cNvSpPr>
          <p:nvPr/>
        </p:nvSpPr>
        <p:spPr bwMode="auto">
          <a:xfrm>
            <a:off x="2339975" y="6091238"/>
            <a:ext cx="18415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404664"/>
            <a:ext cx="8568952" cy="1255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0375" lvl="0" indent="-457200" algn="ctr" defTabSz="44926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1030288" algn="l"/>
                <a:tab pos="1944688" algn="l"/>
                <a:tab pos="2859088" algn="l"/>
                <a:tab pos="3773488" algn="l"/>
                <a:tab pos="4687888" algn="l"/>
                <a:tab pos="5602288" algn="l"/>
                <a:tab pos="6516688" algn="l"/>
                <a:tab pos="7431088" algn="l"/>
                <a:tab pos="8345488" algn="l"/>
                <a:tab pos="9259888" algn="l"/>
                <a:tab pos="10174288" algn="l"/>
              </a:tabLst>
              <a:defRPr/>
            </a:pPr>
            <a:r>
              <a:rPr lang="ru-RU" sz="2800" b="1" kern="0" dirty="0">
                <a:solidFill>
                  <a:srgbClr val="FF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Злоупотребление алкоголем входит в число основных причин утраты трудоспособности, ухудшения здоровья, повышения </a:t>
            </a:r>
            <a:r>
              <a:rPr lang="ru-RU" sz="2800" b="1" kern="0" dirty="0" smtClean="0">
                <a:solidFill>
                  <a:srgbClr val="FF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смертности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:</a:t>
            </a:r>
            <a:endParaRPr lang="ru-RU" sz="28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16530596"/>
      </p:ext>
    </p:extLst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89" name="Rectangle 1"/>
          <p:cNvSpPr>
            <a:spLocks noGrp="1" noChangeArrowheads="1"/>
          </p:cNvSpPr>
          <p:nvPr>
            <p:ph type="body"/>
          </p:nvPr>
        </p:nvSpPr>
        <p:spPr>
          <a:xfrm>
            <a:off x="142875" y="1340768"/>
            <a:ext cx="8858250" cy="5328320"/>
          </a:xfrm>
        </p:spPr>
        <p:txBody>
          <a:bodyPr anchor="t">
            <a:normAutofit/>
          </a:bodyPr>
          <a:lstStyle/>
          <a:p>
            <a:pPr marL="460375" lvl="0" indent="-457200" defTabSz="449263" fontAlgn="base">
              <a:lnSpc>
                <a:spcPct val="90000"/>
              </a:lnSpc>
              <a:spcAft>
                <a:spcPct val="0"/>
              </a:spcAft>
              <a:buSzPct val="100000"/>
              <a:tabLst>
                <a:tab pos="1030288" algn="l"/>
                <a:tab pos="1944688" algn="l"/>
                <a:tab pos="2859088" algn="l"/>
                <a:tab pos="3773488" algn="l"/>
                <a:tab pos="4687888" algn="l"/>
                <a:tab pos="5602288" algn="l"/>
                <a:tab pos="6516688" algn="l"/>
                <a:tab pos="7431088" algn="l"/>
                <a:tab pos="8345488" algn="l"/>
                <a:tab pos="9259888" algn="l"/>
                <a:tab pos="10174288" algn="l"/>
              </a:tabLst>
              <a:defRPr/>
            </a:pPr>
            <a:endParaRPr lang="ru-RU" sz="2000" kern="0" dirty="0" smtClean="0">
              <a:solidFill>
                <a:srgbClr val="000000"/>
              </a:solidFill>
              <a:latin typeface="Arial"/>
              <a:ea typeface="Microsoft YaHei"/>
            </a:endParaRPr>
          </a:p>
          <a:p>
            <a:pPr marL="460375" lvl="0" indent="-457200" defTabSz="449263" fontAlgn="base">
              <a:lnSpc>
                <a:spcPct val="90000"/>
              </a:lnSpc>
              <a:spcAft>
                <a:spcPct val="0"/>
              </a:spcAft>
              <a:buSzPct val="100000"/>
              <a:tabLst>
                <a:tab pos="1030288" algn="l"/>
                <a:tab pos="1944688" algn="l"/>
                <a:tab pos="2859088" algn="l"/>
                <a:tab pos="3773488" algn="l"/>
                <a:tab pos="4687888" algn="l"/>
                <a:tab pos="5602288" algn="l"/>
                <a:tab pos="6516688" algn="l"/>
                <a:tab pos="7431088" algn="l"/>
                <a:tab pos="8345488" algn="l"/>
                <a:tab pos="9259888" algn="l"/>
                <a:tab pos="10174288" algn="l"/>
              </a:tabLst>
              <a:defRPr/>
            </a:pPr>
            <a:endParaRPr lang="ru-RU" sz="2000" kern="0" dirty="0">
              <a:solidFill>
                <a:srgbClr val="000000"/>
              </a:solidFill>
              <a:latin typeface="Arial"/>
              <a:ea typeface="Microsoft YaHei"/>
            </a:endParaRPr>
          </a:p>
          <a:p>
            <a:pPr marL="460375" lvl="0" indent="-457200" defTabSz="449263" fontAlgn="base">
              <a:lnSpc>
                <a:spcPct val="90000"/>
              </a:lnSpc>
              <a:spcAft>
                <a:spcPct val="0"/>
              </a:spcAft>
              <a:buSzPct val="100000"/>
              <a:tabLst>
                <a:tab pos="1030288" algn="l"/>
                <a:tab pos="1944688" algn="l"/>
                <a:tab pos="2859088" algn="l"/>
                <a:tab pos="3773488" algn="l"/>
                <a:tab pos="4687888" algn="l"/>
                <a:tab pos="5602288" algn="l"/>
                <a:tab pos="6516688" algn="l"/>
                <a:tab pos="7431088" algn="l"/>
                <a:tab pos="8345488" algn="l"/>
                <a:tab pos="9259888" algn="l"/>
                <a:tab pos="10174288" algn="l"/>
              </a:tabLst>
              <a:defRPr/>
            </a:pPr>
            <a:endParaRPr lang="ru-RU" sz="2000" kern="0" dirty="0" smtClean="0">
              <a:solidFill>
                <a:srgbClr val="000000"/>
              </a:solidFill>
              <a:latin typeface="Arial"/>
              <a:ea typeface="Microsoft YaHei"/>
            </a:endParaRPr>
          </a:p>
        </p:txBody>
      </p:sp>
      <p:sp>
        <p:nvSpPr>
          <p:cNvPr id="21507" name="Text Box 2"/>
          <p:cNvSpPr txBox="1">
            <a:spLocks noChangeArrowheads="1"/>
          </p:cNvSpPr>
          <p:nvPr/>
        </p:nvSpPr>
        <p:spPr bwMode="auto">
          <a:xfrm>
            <a:off x="2339975" y="6091238"/>
            <a:ext cx="18415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16632"/>
            <a:ext cx="8640960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Злоупотребление алкоголем является фактором риска развития неинфекционных заболеваний (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НИЗ):</a:t>
            </a:r>
          </a:p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Microsoft YaHei"/>
            </a:endParaRPr>
          </a:p>
          <a:p>
            <a:pPr marL="285750" indent="-285750" defTabSz="449263" fontAlgn="base">
              <a:spcBef>
                <a:spcPct val="0"/>
              </a:spcBef>
              <a:spcAft>
                <a:spcPct val="0"/>
              </a:spcAft>
              <a:buSzPct val="100000"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Болезни </a:t>
            </a:r>
            <a:r>
              <a:rPr lang="ru-RU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поджелудочной железы 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— острый и хронический панкреатит;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панкреонекроз, сахарный 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диабет; </a:t>
            </a:r>
            <a:endPara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Microsoft YaHei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Microsoft YaHei"/>
            </a:endParaRPr>
          </a:p>
          <a:p>
            <a:pPr marL="285750" indent="-285750" defTabSz="449263" fontAlgn="base">
              <a:spcBef>
                <a:spcPct val="0"/>
              </a:spcBef>
              <a:spcAft>
                <a:spcPct val="0"/>
              </a:spcAft>
              <a:buSzPct val="100000"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Б</a:t>
            </a: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олезни </a:t>
            </a:r>
            <a:r>
              <a:rPr lang="ru-RU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печени 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— алкогольный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гепатит, </a:t>
            </a:r>
            <a:r>
              <a:rPr lang="ru-RU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гепатоз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, </a:t>
            </a:r>
            <a:r>
              <a:rPr lang="ru-RU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стеатоз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 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и цирроз печени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;</a:t>
            </a:r>
          </a:p>
          <a:p>
            <a:pPr marL="285750" indent="-285750" defTabSz="449263" fontAlgn="base">
              <a:spcBef>
                <a:spcPct val="0"/>
              </a:spcBef>
              <a:spcAft>
                <a:spcPct val="0"/>
              </a:spcAft>
              <a:buSzPct val="100000"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Microsoft YaHei"/>
            </a:endParaRPr>
          </a:p>
          <a:p>
            <a:pPr marL="285750" indent="-285750" defTabSz="449263" fontAlgn="base">
              <a:spcBef>
                <a:spcPct val="0"/>
              </a:spcBef>
              <a:spcAft>
                <a:spcPct val="0"/>
              </a:spcAft>
              <a:buSzPct val="100000"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Б</a:t>
            </a: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олезни </a:t>
            </a:r>
            <a:r>
              <a:rPr lang="ru-RU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желудочно-кишечного тракта 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— гастриты, язвенная болезнь желудка и 12-п кишки, </a:t>
            </a:r>
            <a:r>
              <a:rPr lang="ru-RU" sz="1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гастроэзофагеальная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 </a:t>
            </a:r>
            <a:r>
              <a:rPr lang="ru-RU" sz="1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рефлюксная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 болезнь, варикозное расширение вен пищевода, колиты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;</a:t>
            </a:r>
          </a:p>
          <a:p>
            <a:pPr marL="285750" indent="-285750" defTabSz="449263" fontAlgn="base">
              <a:spcBef>
                <a:spcPct val="0"/>
              </a:spcBef>
              <a:spcAft>
                <a:spcPct val="0"/>
              </a:spcAft>
              <a:buSzPct val="100000"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Microsoft YaHei"/>
            </a:endParaRPr>
          </a:p>
          <a:p>
            <a:pPr marL="285750" indent="-285750" defTabSz="449263" fontAlgn="base">
              <a:spcBef>
                <a:spcPct val="0"/>
              </a:spcBef>
              <a:spcAft>
                <a:spcPct val="0"/>
              </a:spcAft>
              <a:buSzPct val="100000"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Б</a:t>
            </a: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олезни </a:t>
            </a:r>
            <a:r>
              <a:rPr lang="ru-RU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системы кровообращения 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— </a:t>
            </a:r>
            <a:r>
              <a:rPr lang="ru-RU" sz="1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кардиомиопатия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, гипертоническая болезнь, ишемическая болезнь сердца, нарушение мозгового кровообращения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;</a:t>
            </a:r>
          </a:p>
          <a:p>
            <a:pPr marL="285750" indent="-285750" defTabSz="449263" fontAlgn="base">
              <a:spcBef>
                <a:spcPct val="0"/>
              </a:spcBef>
              <a:spcAft>
                <a:spcPct val="0"/>
              </a:spcAft>
              <a:buSzPct val="100000"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Microsoft YaHei"/>
            </a:endParaRPr>
          </a:p>
          <a:p>
            <a:pPr marL="285750" indent="-285750" defTabSz="449263" fontAlgn="base">
              <a:spcBef>
                <a:spcPct val="0"/>
              </a:spcBef>
              <a:spcAft>
                <a:spcPct val="0"/>
              </a:spcAft>
              <a:buSzPct val="100000"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З</a:t>
            </a: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локачественные </a:t>
            </a:r>
            <a:r>
              <a:rPr lang="ru-RU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новообразования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 печени, пищевода, гортани, поджелудочной железы, молочной железы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;</a:t>
            </a:r>
          </a:p>
          <a:p>
            <a:pPr marL="285750" indent="-285750" defTabSz="449263" fontAlgn="base">
              <a:spcBef>
                <a:spcPct val="0"/>
              </a:spcBef>
              <a:spcAft>
                <a:spcPct val="0"/>
              </a:spcAft>
              <a:buSzPct val="100000"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Microsoft YaHei"/>
            </a:endParaRPr>
          </a:p>
          <a:p>
            <a:pPr marL="285750" indent="-285750" defTabSz="449263" fontAlgn="base">
              <a:spcBef>
                <a:spcPct val="0"/>
              </a:spcBef>
              <a:spcAft>
                <a:spcPct val="0"/>
              </a:spcAft>
              <a:buSzPct val="100000"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Н</a:t>
            </a: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арушения </a:t>
            </a:r>
            <a:r>
              <a:rPr lang="ru-RU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репродуктивной функции 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— сексуальные дисфункции, ранняя менопауза, нарушения развития плода, выкидыши; </a:t>
            </a:r>
            <a:endPara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Microsoft YaHei"/>
            </a:endParaRPr>
          </a:p>
          <a:p>
            <a:pPr marL="285750" indent="-285750" defTabSz="449263" fontAlgn="base">
              <a:spcBef>
                <a:spcPct val="0"/>
              </a:spcBef>
              <a:spcAft>
                <a:spcPct val="0"/>
              </a:spcAft>
              <a:buSzPct val="100000"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Microsoft YaHei"/>
            </a:endParaRPr>
          </a:p>
          <a:p>
            <a:pPr marL="285750" indent="-285750" defTabSz="449263" fontAlgn="base">
              <a:spcBef>
                <a:spcPct val="0"/>
              </a:spcBef>
              <a:spcAft>
                <a:spcPct val="0"/>
              </a:spcAft>
              <a:buSzPct val="100000"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Н</a:t>
            </a: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еврологические </a:t>
            </a:r>
            <a:r>
              <a:rPr lang="ru-RU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заболевания 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— </a:t>
            </a:r>
            <a:r>
              <a:rPr lang="ru-RU" sz="1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полинейропатия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, судорожный синдром;  </a:t>
            </a:r>
            <a:endPara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Microsoft YaHei"/>
            </a:endParaRPr>
          </a:p>
          <a:p>
            <a:pPr marL="285750" indent="-285750" defTabSz="449263" fontAlgn="base">
              <a:spcBef>
                <a:spcPct val="0"/>
              </a:spcBef>
              <a:spcAft>
                <a:spcPct val="0"/>
              </a:spcAft>
              <a:buSzPct val="100000"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Microsoft YaHei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-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   </a:t>
            </a: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Психические </a:t>
            </a:r>
            <a:r>
              <a:rPr lang="ru-RU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расстройства 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— депрессия,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энцефалопатия, алкогольные   	психозы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.</a:t>
            </a:r>
          </a:p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Microsoft YaHei"/>
            </a:endParaRPr>
          </a:p>
        </p:txBody>
      </p:sp>
    </p:spTree>
    <p:extLst>
      <p:ext uri="{BB962C8B-B14F-4D97-AF65-F5344CB8AC3E}">
        <p14:creationId xmlns:p14="http://schemas.microsoft.com/office/powerpoint/2010/main" val="3047962087"/>
      </p:ext>
    </p:extLst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507" name="Text Box 2"/>
          <p:cNvSpPr txBox="1">
            <a:spLocks noChangeArrowheads="1"/>
          </p:cNvSpPr>
          <p:nvPr/>
        </p:nvSpPr>
        <p:spPr bwMode="auto">
          <a:xfrm>
            <a:off x="2339975" y="6091238"/>
            <a:ext cx="18415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6" name="Picture 2" descr="C:\Users\hlp\Desktop\img1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597" y="880075"/>
            <a:ext cx="6812806" cy="5696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332656"/>
            <a:ext cx="86409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Влияние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ПАВ на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</a:rPr>
              <a:t>организм человека</a:t>
            </a:r>
            <a:endParaRPr lang="ru-RU" sz="2800" b="1" dirty="0">
              <a:solidFill>
                <a:srgbClr val="FF0000"/>
              </a:solidFill>
              <a:latin typeface="Arial"/>
              <a:ea typeface="Microsoft YaHei"/>
            </a:endParaRPr>
          </a:p>
        </p:txBody>
      </p:sp>
    </p:spTree>
    <p:extLst>
      <p:ext uri="{BB962C8B-B14F-4D97-AF65-F5344CB8AC3E}">
        <p14:creationId xmlns:p14="http://schemas.microsoft.com/office/powerpoint/2010/main" val="1348265069"/>
      </p:ext>
    </p:extLst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42844" y="142852"/>
            <a:ext cx="8858312" cy="6572296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4000" dirty="0" smtClean="0"/>
              <a:t>	</a:t>
            </a:r>
            <a:r>
              <a:rPr lang="ru-RU" sz="4000" i="1" dirty="0" smtClean="0">
                <a:solidFill>
                  <a:srgbClr val="2F11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>
              <a:buNone/>
            </a:pPr>
            <a:r>
              <a:rPr lang="ru-RU" sz="11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Актуальность проблемы, связанной с </a:t>
            </a:r>
          </a:p>
          <a:p>
            <a:pPr algn="ctr">
              <a:buNone/>
            </a:pPr>
            <a:r>
              <a:rPr lang="ru-RU" sz="11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распространением наркологических расстройств:</a:t>
            </a:r>
            <a:endParaRPr lang="ru-RU" sz="7400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4000" b="1" dirty="0" smtClean="0">
              <a:solidFill>
                <a:srgbClr val="2F11E1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r>
              <a:rPr lang="ru-RU" sz="9600" b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Появляются новые виды </a:t>
            </a:r>
            <a:r>
              <a:rPr lang="ru-RU" sz="9600" b="1" dirty="0" err="1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психоактивных</a:t>
            </a:r>
            <a:r>
              <a:rPr lang="ru-RU" sz="9600" b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веществ</a:t>
            </a:r>
            <a:r>
              <a:rPr lang="ru-RU" sz="9600" b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;</a:t>
            </a:r>
          </a:p>
          <a:p>
            <a:endParaRPr lang="ru-RU" sz="9600" b="1" dirty="0"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r>
              <a:rPr lang="ru-RU" sz="9600" b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Отмечается высокая смертность в результате употребления </a:t>
            </a:r>
            <a:r>
              <a:rPr lang="ru-RU" sz="9600" b="1" dirty="0" err="1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психоактивных</a:t>
            </a:r>
            <a:r>
              <a:rPr lang="ru-RU" sz="9600" b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ru-RU" sz="9600" b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веществ;</a:t>
            </a:r>
          </a:p>
          <a:p>
            <a:endParaRPr lang="ru-RU" sz="9600" b="1" dirty="0"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r>
              <a:rPr lang="ru-RU" sz="9600" b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Сохраняется вовлечение значительной части молодежи в потребление </a:t>
            </a:r>
            <a:r>
              <a:rPr lang="ru-RU" sz="9600" b="1" dirty="0" err="1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психоактивных</a:t>
            </a:r>
            <a:r>
              <a:rPr lang="ru-RU" sz="9600" b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веществ;</a:t>
            </a:r>
          </a:p>
          <a:p>
            <a:endParaRPr lang="ru-RU" sz="9600" b="1" dirty="0"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r>
              <a:rPr lang="ru-RU" sz="9600" b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Отмечаются </a:t>
            </a:r>
            <a:r>
              <a:rPr lang="ru-RU" sz="9600" b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ранние возрастные дебюты потребления </a:t>
            </a:r>
            <a:r>
              <a:rPr lang="ru-RU" sz="9600" b="1" dirty="0" err="1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психоактивных</a:t>
            </a:r>
            <a:r>
              <a:rPr lang="ru-RU" sz="9600" b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веществ.</a:t>
            </a:r>
          </a:p>
          <a:p>
            <a:endParaRPr lang="ru-RU" sz="9600" b="1" dirty="0"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0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Перечисленные </a:t>
            </a:r>
            <a:r>
              <a:rPr lang="ru-RU" sz="10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факты требуют повышения </a:t>
            </a:r>
            <a:r>
              <a:rPr lang="ru-RU" sz="10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внимания к данной </a:t>
            </a:r>
            <a:r>
              <a:rPr lang="ru-RU" sz="10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проблеме, </a:t>
            </a:r>
            <a:r>
              <a:rPr lang="ru-RU" sz="10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раннего выявления факторов риска развития наркологической </a:t>
            </a:r>
            <a:r>
              <a:rPr lang="ru-RU" sz="10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патологии и эффективной профилактической </a:t>
            </a:r>
            <a:r>
              <a:rPr lang="ru-RU" sz="10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работы</a:t>
            </a:r>
            <a:endParaRPr lang="ru-RU" sz="104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1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6200" b="1" dirty="0">
              <a:solidFill>
                <a:srgbClr val="2F11E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385" name="Rectangle 1"/>
          <p:cNvSpPr>
            <a:spLocks noGrp="1" noChangeArrowheads="1"/>
          </p:cNvSpPr>
          <p:nvPr>
            <p:ph type="body"/>
          </p:nvPr>
        </p:nvSpPr>
        <p:spPr>
          <a:xfrm>
            <a:off x="251520" y="1700809"/>
            <a:ext cx="8641655" cy="4657130"/>
          </a:xfrm>
        </p:spPr>
        <p:txBody>
          <a:bodyPr anchor="t">
            <a:normAutofit/>
          </a:bodyPr>
          <a:lstStyle/>
          <a:p>
            <a:pPr algn="just">
              <a:defRPr/>
            </a:pPr>
            <a:r>
              <a:rPr lang="ru-RU" sz="2400" dirty="0" smtClean="0">
                <a:latin typeface="Cambria" pitchFamily="18" charset="0"/>
                <a:ea typeface="Cambria" pitchFamily="18" charset="0"/>
              </a:rPr>
              <a:t>	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1.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Ранее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выявление наркологической патологии на территории Красноярского края осуществляется в краевых государственных медицинских организациях при оказании первичной медико-санитарной и специализированной медицинской помощи населению, а также в ходе проведения медицинских осмотров и диспансеризации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.</a:t>
            </a:r>
          </a:p>
          <a:p>
            <a:pPr algn="just">
              <a:defRPr/>
            </a:pP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	2. Для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оценки факторов риска развития наркологической патологии связанной с употреблением алкоголя применяются осмотр пациента, сбор анамнеза, лабораторные и инструментальные исследования, а также данные информационной системы.</a:t>
            </a:r>
          </a:p>
          <a:p>
            <a:pPr algn="l">
              <a:buFont typeface="Wingdings" pitchFamily="2" charset="2"/>
              <a:buChar char="Ø"/>
              <a:defRPr/>
            </a:pP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6327" y="116632"/>
            <a:ext cx="8784976" cy="1486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1313" lvl="0" indent="-341313" algn="ctr">
              <a:lnSpc>
                <a:spcPct val="80000"/>
              </a:lnSpc>
              <a:spcBef>
                <a:spcPts val="45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Алгоритм раннего выявления наркологической патологии в краевых государственных медицинских </a:t>
            </a: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организациях </a:t>
            </a:r>
          </a:p>
          <a:p>
            <a:pPr marL="341313" lvl="0" indent="-341313" algn="ctr">
              <a:lnSpc>
                <a:spcPct val="80000"/>
              </a:lnSpc>
              <a:spcBef>
                <a:spcPts val="45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(в соответствии с приказом министерства здравоохранения Красноярского края № 1004-орг от 22.07.2024г.)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187440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385" name="Rectangle 1"/>
          <p:cNvSpPr>
            <a:spLocks noGrp="1" noChangeArrowheads="1"/>
          </p:cNvSpPr>
          <p:nvPr>
            <p:ph type="body"/>
          </p:nvPr>
        </p:nvSpPr>
        <p:spPr>
          <a:xfrm>
            <a:off x="251520" y="1196753"/>
            <a:ext cx="8641655" cy="5161186"/>
          </a:xfrm>
        </p:spPr>
        <p:txBody>
          <a:bodyPr anchor="t">
            <a:normAutofit fontScale="85000" lnSpcReduction="20000"/>
          </a:bodyPr>
          <a:lstStyle/>
          <a:p>
            <a:pPr algn="just">
              <a:defRPr/>
            </a:pPr>
            <a:r>
              <a:rPr lang="ru-RU" sz="2400" dirty="0" smtClean="0">
                <a:latin typeface="Cambria" pitchFamily="18" charset="0"/>
                <a:ea typeface="Cambria" pitchFamily="18" charset="0"/>
              </a:rPr>
              <a:t>	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3. </a:t>
            </a: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Риск </a:t>
            </a:r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развития наркологической </a:t>
            </a: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патологии, </a:t>
            </a:r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связанной с употреблением </a:t>
            </a: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алкоголя, </a:t>
            </a:r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возникает при наличии определенных факторов и подразделяется</a:t>
            </a: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:</a:t>
            </a:r>
          </a:p>
          <a:p>
            <a:pPr algn="just">
              <a:defRPr/>
            </a:pP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3.1</a:t>
            </a: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. Низкий и </a:t>
            </a: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умеренный риск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к факторам развития, которых относятся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:</a:t>
            </a:r>
          </a:p>
          <a:p>
            <a:pPr algn="just">
              <a:defRPr/>
            </a:pP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3.1.1. </a:t>
            </a:r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Рисковое потребление алкоголя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 выявленное по результатам диспансеризации.</a:t>
            </a:r>
          </a:p>
          <a:p>
            <a:pPr algn="just"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3.1.2. </a:t>
            </a:r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Состояние опьянение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 установленное по результатам медицинского освидетельствования на состояние опьянения (алкогольного, наркотического или иного токсического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).</a:t>
            </a:r>
          </a:p>
          <a:p>
            <a:pPr algn="just">
              <a:defRPr/>
            </a:pP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3.2. </a:t>
            </a: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Высокий и очень </a:t>
            </a: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высокий риск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к факторам развития, которых относятся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:</a:t>
            </a:r>
          </a:p>
          <a:p>
            <a:pPr algn="just"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3.2.1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Наличие </a:t>
            </a:r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в анамнезе перенесенных острых отравлений/интоксикаций алкоголем, установленных психических расстройств и расстройств поведения, связанных с употреблением </a:t>
            </a:r>
            <a:r>
              <a:rPr lang="ru-RU" sz="24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психоактивных</a:t>
            </a:r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веществ (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Т51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 F10-19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)</a:t>
            </a:r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.</a:t>
            </a:r>
          </a:p>
          <a:p>
            <a:pPr algn="just"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3.2.2. </a:t>
            </a: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Наличие </a:t>
            </a:r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у пациента алкоголь-ассоциированных заболеваний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(К70.0-К70.4, К70.9, К71.0-К71.9, К85, G62.1).</a:t>
            </a:r>
          </a:p>
          <a:p>
            <a:pPr algn="l">
              <a:buFont typeface="Wingdings" pitchFamily="2" charset="2"/>
              <a:buChar char="Ø"/>
              <a:defRPr/>
            </a:pP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6327" y="116632"/>
            <a:ext cx="8784976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1313" indent="-341313" algn="ctr">
              <a:lnSpc>
                <a:spcPct val="80000"/>
              </a:lnSpc>
              <a:spcBef>
                <a:spcPts val="45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Алгоритм раннего выявления наркологической патологии в краевых государственных медицинских организациях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6936734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385" name="Rectangle 1"/>
          <p:cNvSpPr>
            <a:spLocks noGrp="1" noChangeArrowheads="1"/>
          </p:cNvSpPr>
          <p:nvPr>
            <p:ph type="body"/>
          </p:nvPr>
        </p:nvSpPr>
        <p:spPr>
          <a:xfrm>
            <a:off x="251520" y="1196753"/>
            <a:ext cx="8641655" cy="5161186"/>
          </a:xfrm>
        </p:spPr>
        <p:txBody>
          <a:bodyPr anchor="t">
            <a:normAutofit fontScale="92500"/>
          </a:bodyPr>
          <a:lstStyle/>
          <a:p>
            <a:pPr algn="just">
              <a:defRPr/>
            </a:pPr>
            <a:r>
              <a:rPr lang="ru-RU" sz="2400" dirty="0" smtClean="0">
                <a:latin typeface="Cambria" pitchFamily="18" charset="0"/>
                <a:ea typeface="Cambria" pitchFamily="18" charset="0"/>
              </a:rPr>
              <a:t>	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4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В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амбулаторных условиях факторы риска развития наркологической патологии, связанной с употреблением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алкоголя,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выявляются медицинскими работниками путем проведения осмотра пациента, сбора анамнеза, лабораторных и инструментальных исследований, а также анализа данных, содержащихся в медицинской информационной системе, а также при проведении медицинских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осмотров,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диспансеризации.</a:t>
            </a:r>
          </a:p>
          <a:p>
            <a:pPr algn="just">
              <a:defRPr/>
            </a:pP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	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4.1.Пациенты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 </a:t>
            </a:r>
            <a:r>
              <a:rPr lang="ru-RU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низким и умеренным риском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направляются в кабинет медицинской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профилактики,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 целью проведения </a:t>
            </a:r>
            <a:r>
              <a:rPr lang="ru-RU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углубленного профилактического консультирования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.</a:t>
            </a:r>
          </a:p>
          <a:p>
            <a:pPr algn="just">
              <a:defRPr/>
            </a:pP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	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4.2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. Пациенты с </a:t>
            </a:r>
            <a:r>
              <a:rPr lang="ru-RU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высоким и очень высоким риском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направляются к врачу психиатру-наркологу для проведения диагностики, по показаниям – лечения, медицинской реабилитации, профилактических мероприятий.</a:t>
            </a:r>
          </a:p>
          <a:p>
            <a:pPr algn="l">
              <a:buFont typeface="Wingdings" pitchFamily="2" charset="2"/>
              <a:buChar char="Ø"/>
              <a:defRPr/>
            </a:pP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6327" y="116632"/>
            <a:ext cx="8784976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1313" indent="-341313" algn="ctr">
              <a:lnSpc>
                <a:spcPct val="80000"/>
              </a:lnSpc>
              <a:spcBef>
                <a:spcPts val="45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Алгоритм раннего выявления наркологической патологии в краевых государственных медицинских организациях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7677204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385" name="Rectangle 1"/>
          <p:cNvSpPr>
            <a:spLocks noGrp="1" noChangeArrowheads="1"/>
          </p:cNvSpPr>
          <p:nvPr>
            <p:ph type="body"/>
          </p:nvPr>
        </p:nvSpPr>
        <p:spPr>
          <a:xfrm>
            <a:off x="251520" y="1196752"/>
            <a:ext cx="8641655" cy="5400599"/>
          </a:xfrm>
        </p:spPr>
        <p:txBody>
          <a:bodyPr anchor="t">
            <a:normAutofit fontScale="62500" lnSpcReduction="20000"/>
          </a:bodyPr>
          <a:lstStyle/>
          <a:p>
            <a:pPr algn="just">
              <a:defRPr/>
            </a:pPr>
            <a:r>
              <a:rPr lang="ru-RU" sz="2400" dirty="0" smtClean="0">
                <a:latin typeface="Cambria" pitchFamily="18" charset="0"/>
                <a:ea typeface="Cambria" pitchFamily="18" charset="0"/>
              </a:rPr>
              <a:t>	</a:t>
            </a:r>
            <a:r>
              <a:rPr lang="ru-RU" sz="2600" b="1" dirty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5. В </a:t>
            </a:r>
            <a:r>
              <a:rPr lang="ru-RU" sz="2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стационарных условиях </a:t>
            </a:r>
            <a:r>
              <a:rPr lang="ru-RU" sz="2600" b="1" dirty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ранее выявление наркологической патологии осуществляется при госпитализации пациентов с признаками опьянения, вызванного употреблением </a:t>
            </a:r>
            <a:r>
              <a:rPr lang="ru-RU" sz="2600" b="1" dirty="0" err="1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психоактивных</a:t>
            </a:r>
            <a:r>
              <a:rPr lang="ru-RU" sz="2600" b="1" dirty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веществ, а также алкоголь-ассоциированных заболеваний (К70.0-К70.4, К70.9, К71.0-К71.9, К85, G62.1) и предусматривает</a:t>
            </a:r>
            <a:r>
              <a:rPr lang="ru-RU" sz="2600" b="1" dirty="0" smtClean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:</a:t>
            </a:r>
          </a:p>
          <a:p>
            <a:pPr algn="just">
              <a:defRPr/>
            </a:pPr>
            <a:endParaRPr lang="ru-RU" sz="2600" b="1" dirty="0">
              <a:solidFill>
                <a:srgbClr val="7030A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600" b="1" dirty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5.1. </a:t>
            </a:r>
            <a:r>
              <a:rPr lang="ru-RU" sz="2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Консультацию врача психиатра-нарколога </a:t>
            </a:r>
            <a:r>
              <a:rPr lang="ru-RU" sz="2600" b="1" dirty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(при условии добровольного информационного согласия) и решения вопроса о переводе пациента в специализированное отделение по профилю «психиатрия-наркология» (при наличии медицинских показаний и после завершения лечения пациентом по основному заболеванию</a:t>
            </a:r>
            <a:r>
              <a:rPr lang="ru-RU" sz="2600" b="1" dirty="0" smtClean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).</a:t>
            </a:r>
          </a:p>
          <a:p>
            <a:pPr algn="just">
              <a:defRPr/>
            </a:pPr>
            <a:endParaRPr lang="ru-RU" sz="2600" b="1" dirty="0">
              <a:solidFill>
                <a:srgbClr val="7030A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600" b="1" dirty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5.2. </a:t>
            </a:r>
            <a:r>
              <a:rPr lang="ru-RU" sz="2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Направление биологических средств (кровь, моча) </a:t>
            </a:r>
            <a:r>
              <a:rPr lang="ru-RU" sz="2600" b="1" dirty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пациентов с диагнозом </a:t>
            </a:r>
            <a:r>
              <a:rPr lang="ru-RU" sz="2600" b="1" dirty="0" smtClean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К70</a:t>
            </a:r>
            <a:r>
              <a:rPr lang="ru-RU" sz="2600" b="1" dirty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.</a:t>
            </a:r>
            <a:r>
              <a:rPr lang="ru-RU" sz="2600" b="1" dirty="0" smtClean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3, G </a:t>
            </a:r>
            <a:r>
              <a:rPr lang="ru-RU" sz="2600" b="1" dirty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62.1 в КГБУЗ «Красноярский краевой наркологический диспансер №1» для проведения исследования </a:t>
            </a:r>
            <a:r>
              <a:rPr lang="ru-RU" sz="2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на определения уровня маркеров хронического злоупотребления алкоголя.  </a:t>
            </a:r>
            <a:endParaRPr lang="ru-RU" sz="26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2600" b="1" dirty="0">
              <a:solidFill>
                <a:srgbClr val="7030A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600" b="1" dirty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5.3. </a:t>
            </a:r>
            <a:r>
              <a:rPr lang="ru-RU" sz="2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Направление биологических средств (кровь, моча)</a:t>
            </a:r>
            <a:r>
              <a:rPr lang="ru-RU" sz="2600" b="1" dirty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пациентов с признаками опьянения, вызванного употреблением </a:t>
            </a:r>
            <a:r>
              <a:rPr lang="ru-RU" sz="2600" b="1" dirty="0" err="1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психоактивных</a:t>
            </a:r>
            <a:r>
              <a:rPr lang="ru-RU" sz="2600" b="1" dirty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веществ в КГБУЗ «Красноярский краевой наркологический диспансер №1» </a:t>
            </a:r>
            <a:r>
              <a:rPr lang="ru-RU" sz="2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для проведения химико-токсикологического исследования мочи на определение наличия </a:t>
            </a:r>
            <a:r>
              <a:rPr lang="ru-RU" sz="26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психоактивных</a:t>
            </a:r>
            <a:r>
              <a:rPr lang="ru-RU" sz="2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веществ и/или крови на наличие спиртов</a:t>
            </a:r>
            <a:r>
              <a:rPr lang="ru-RU" sz="2600" b="1" dirty="0" smtClean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.</a:t>
            </a:r>
          </a:p>
          <a:p>
            <a:pPr algn="just">
              <a:defRPr/>
            </a:pPr>
            <a:endParaRPr lang="ru-RU" sz="2600" b="1" dirty="0">
              <a:solidFill>
                <a:srgbClr val="7030A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600" b="1" dirty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5.4. </a:t>
            </a:r>
            <a:r>
              <a:rPr lang="ru-RU" sz="2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Предоставление пациенту информационных материалов и проведение мотивации </a:t>
            </a:r>
            <a:r>
              <a:rPr lang="ru-RU" sz="2600" b="1" dirty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на обращение за оказанием специализированной медицинской </a:t>
            </a:r>
            <a:r>
              <a:rPr lang="ru-RU" sz="2600" b="1" dirty="0" smtClean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помощи </a:t>
            </a:r>
            <a:r>
              <a:rPr lang="ru-RU" sz="2600" b="1" dirty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по профилю «психиатрия-наркология» (в случае отказа пациента от консультации врача психиатра-нарколога и/или перевода в специализированное отделение по профилю «психиатрия-наркология»).</a:t>
            </a:r>
          </a:p>
          <a:p>
            <a:pPr algn="l">
              <a:buFont typeface="Wingdings" pitchFamily="2" charset="2"/>
              <a:buChar char="Ø"/>
              <a:defRPr/>
            </a:pPr>
            <a:endParaRPr lang="ru-RU" sz="2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6327" y="116632"/>
            <a:ext cx="8784976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1313" indent="-341313" algn="ctr">
              <a:lnSpc>
                <a:spcPct val="80000"/>
              </a:lnSpc>
              <a:spcBef>
                <a:spcPts val="45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Алгоритм раннего выявления наркологической патологии в краевых государственных медицинских организациях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254074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385" name="Rectangle 1"/>
          <p:cNvSpPr>
            <a:spLocks noGrp="1" noChangeArrowheads="1"/>
          </p:cNvSpPr>
          <p:nvPr>
            <p:ph type="body"/>
          </p:nvPr>
        </p:nvSpPr>
        <p:spPr>
          <a:xfrm>
            <a:off x="251520" y="1196752"/>
            <a:ext cx="8641655" cy="5400599"/>
          </a:xfrm>
        </p:spPr>
        <p:txBody>
          <a:bodyPr anchor="t">
            <a:normAutofit/>
          </a:bodyPr>
          <a:lstStyle/>
          <a:p>
            <a:pPr algn="just">
              <a:defRPr/>
            </a:pPr>
            <a:r>
              <a:rPr lang="ru-RU" sz="2400" dirty="0" smtClean="0">
                <a:latin typeface="Cambria" pitchFamily="18" charset="0"/>
                <a:ea typeface="Cambria" pitchFamily="18" charset="0"/>
              </a:rPr>
              <a:t>	</a:t>
            </a:r>
            <a:r>
              <a:rPr lang="ru-RU" sz="2600" b="1" dirty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6. Специализированная медицинская помощь по профилю психиатрия-наркология осуществляется в КГБУЗ «Красноярский краевой наркологический диспансер №1» г. Красноярск, г. </a:t>
            </a:r>
            <a:r>
              <a:rPr lang="ru-RU" sz="2600" b="1" dirty="0" smtClean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Ачинск; </a:t>
            </a:r>
          </a:p>
          <a:p>
            <a:pPr algn="just">
              <a:defRPr/>
            </a:pPr>
            <a:endParaRPr lang="ru-RU" sz="2600" b="1" dirty="0">
              <a:solidFill>
                <a:srgbClr val="7030A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600" b="1" dirty="0" smtClean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КГБУЗ </a:t>
            </a:r>
            <a:r>
              <a:rPr lang="ru-RU" sz="2600" b="1" dirty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«Красноярский краевой психоневрологический диспансер №1» г. Канск, г. Лесосибирск, г. </a:t>
            </a:r>
            <a:r>
              <a:rPr lang="ru-RU" sz="2600" b="1" dirty="0" smtClean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Минусинск;</a:t>
            </a:r>
          </a:p>
          <a:p>
            <a:pPr algn="just">
              <a:defRPr/>
            </a:pPr>
            <a:endParaRPr lang="ru-RU" sz="2600" b="1" dirty="0">
              <a:solidFill>
                <a:srgbClr val="7030A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600" b="1" dirty="0" smtClean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ru-RU" sz="2600" b="1" dirty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КГБУЗ «Красноярский краевой психоневрологический диспансер №5» г. Норильск.</a:t>
            </a:r>
            <a:endParaRPr lang="ru-RU" sz="2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6327" y="116632"/>
            <a:ext cx="8784976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1313" indent="-341313" algn="ctr">
              <a:lnSpc>
                <a:spcPct val="80000"/>
              </a:lnSpc>
              <a:spcBef>
                <a:spcPts val="45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Алгоритм раннего выявления наркологической патологии в краевых государственных медицинских организациях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294958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89" name="Rectangle 1"/>
          <p:cNvSpPr>
            <a:spLocks noGrp="1" noChangeArrowheads="1"/>
          </p:cNvSpPr>
          <p:nvPr>
            <p:ph type="body"/>
          </p:nvPr>
        </p:nvSpPr>
        <p:spPr>
          <a:xfrm>
            <a:off x="142875" y="1772816"/>
            <a:ext cx="8858250" cy="4896272"/>
          </a:xfrm>
        </p:spPr>
        <p:txBody>
          <a:bodyPr anchor="t">
            <a:normAutofit/>
          </a:bodyPr>
          <a:lstStyle/>
          <a:p>
            <a:pPr marL="342900" indent="-333375">
              <a:spcAft>
                <a:spcPts val="1288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/>
            </a:pPr>
            <a:r>
              <a:rPr lang="ru-RU" sz="22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соответствии </a:t>
            </a:r>
            <a:r>
              <a:rPr lang="ru-RU" sz="22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 приказом Министерства здравоохранения Российской Федерации от 27.04.2021 N 404н «Порядок проведения профилактического медицинского осмотра и диспансеризации определенных групп взрослого населения» проводится профилактический медицинский осмотр в целях раннего выявления состояний, заболеваний и факторов риска их развития, определения групп здоровья и выработки рекомендаций для пациентов.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507" name="Text Box 2"/>
          <p:cNvSpPr txBox="1">
            <a:spLocks noChangeArrowheads="1"/>
          </p:cNvSpPr>
          <p:nvPr/>
        </p:nvSpPr>
        <p:spPr bwMode="auto">
          <a:xfrm>
            <a:off x="2339975" y="6091238"/>
            <a:ext cx="18415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404664"/>
            <a:ext cx="7920880" cy="3775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33375" algn="ctr">
              <a:spcBef>
                <a:spcPct val="0"/>
              </a:spcBef>
              <a:spcAft>
                <a:spcPts val="1288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/>
            </a:pPr>
            <a:r>
              <a:rPr lang="ru-RU" sz="28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Психоактивные</a:t>
            </a: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вещества -  фактор </a:t>
            </a:r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риска развития неинфекционных заболеваний (НИЗ</a:t>
            </a: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marL="342900" indent="-333375" algn="ctr">
              <a:spcBef>
                <a:spcPct val="0"/>
              </a:spcBef>
              <a:spcAft>
                <a:spcPts val="1288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/>
            </a:pPr>
            <a:endParaRPr lang="ru-RU" sz="2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33375" algn="ctr">
              <a:spcBef>
                <a:spcPct val="0"/>
              </a:spcBef>
              <a:spcAft>
                <a:spcPts val="1288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/>
            </a:pPr>
            <a:endParaRPr lang="ru-RU" sz="2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33375" algn="ctr">
              <a:spcBef>
                <a:spcPct val="0"/>
              </a:spcBef>
              <a:spcAft>
                <a:spcPts val="1288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/>
            </a:pPr>
            <a:endParaRPr lang="ru-RU" sz="3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33375" algn="ctr">
              <a:spcBef>
                <a:spcPct val="0"/>
              </a:spcBef>
              <a:spcAft>
                <a:spcPts val="1288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/>
            </a:pPr>
            <a:endParaRPr lang="ru-RU" sz="32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92345091"/>
      </p:ext>
    </p:extLst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89" name="Rectangle 1"/>
          <p:cNvSpPr>
            <a:spLocks noGrp="1" noChangeArrowheads="1"/>
          </p:cNvSpPr>
          <p:nvPr>
            <p:ph type="body"/>
          </p:nvPr>
        </p:nvSpPr>
        <p:spPr>
          <a:xfrm>
            <a:off x="285719" y="188641"/>
            <a:ext cx="8750777" cy="6383632"/>
          </a:xfrm>
        </p:spPr>
        <p:txBody>
          <a:bodyPr anchor="t">
            <a:normAutofit fontScale="85000" lnSpcReduction="20000"/>
          </a:bodyPr>
          <a:lstStyle/>
          <a:p>
            <a:endParaRPr lang="ru-RU" sz="24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33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Медицинские мероприятия, в рамках амбулаторной и стационарной помощи, направлены на:</a:t>
            </a: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arenR"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профилактику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раннее выявление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хронических неинфекционных заболеваний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(состояний), являющихся основной причиной инвалидности и преждевременной смертности населения Российской Федерации, факторов риска их развития,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которые входят курение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табака, риск пагубного потребления алкоголя, а также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риск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потребления наркотических средств и психотропных веществ без назначения врача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457200" indent="-457200" algn="just">
              <a:buAutoNum type="arabicParenR"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определение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группы здоровья,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необходимых профилактических,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лечебных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реабилитационных и оздоровительных мероприятий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граждан с выявленными хроническими неинфекционными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заболеваниями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(или) факторами риска их развития, а также для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здоровых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граждан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проведение профилактического консультирования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граждан с выявленными хроническими неинфекционными заболеваниями и факторами риска их развития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определение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группы диспансерного наблюдения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граждан с выявленными хроническими неинфекционными заболеваниями.</a:t>
            </a:r>
          </a:p>
          <a:p>
            <a:endParaRPr lang="ru-RU" sz="2400" b="1" dirty="0"/>
          </a:p>
          <a:p>
            <a:endParaRPr lang="ru-RU" sz="2400" b="1" dirty="0" smtClean="0"/>
          </a:p>
        </p:txBody>
      </p:sp>
      <p:sp>
        <p:nvSpPr>
          <p:cNvPr id="27651" name="Text Box 2"/>
          <p:cNvSpPr txBox="1">
            <a:spLocks noChangeArrowheads="1"/>
          </p:cNvSpPr>
          <p:nvPr/>
        </p:nvSpPr>
        <p:spPr bwMode="auto">
          <a:xfrm>
            <a:off x="2339975" y="6091238"/>
            <a:ext cx="18415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09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89" name="Rectangle 1"/>
          <p:cNvSpPr>
            <a:spLocks noGrp="1" noChangeArrowheads="1"/>
          </p:cNvSpPr>
          <p:nvPr>
            <p:ph type="body"/>
          </p:nvPr>
        </p:nvSpPr>
        <p:spPr>
          <a:xfrm>
            <a:off x="395537" y="1916832"/>
            <a:ext cx="8208912" cy="4655440"/>
          </a:xfrm>
        </p:spPr>
        <p:txBody>
          <a:bodyPr anchor="t">
            <a:normAutofit lnSpcReduction="10000"/>
          </a:bodyPr>
          <a:lstStyle/>
          <a:p>
            <a:pPr algn="just"/>
            <a:r>
              <a:rPr lang="ru-RU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 группа здоровья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граждане, у которых </a:t>
            </a:r>
            <a:r>
              <a:rPr lang="ru-RU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установлены хронические неинфекционные заболевания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отсутствуют факторы риска развития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таких заболеваний или имеются указанные факторы риска при низком или среднем абсолютном сердечно-сосудистом риске и которые </a:t>
            </a:r>
            <a:r>
              <a:rPr lang="ru-RU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нуждаются в диспансерном наблюдении по поводу других заболеваний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(состояний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/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II группа здоровья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граждане, у которых </a:t>
            </a:r>
            <a:r>
              <a:rPr lang="ru-RU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установлены хронические неинфекционные заболевания, но имеются факторы </a:t>
            </a:r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риск,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(лица, курящие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более 20 сигарет в день, и (или) лица с выявленным риском пагубного потребления алкоголя и (или) риском потреблением наркотических средств и психотропных веществ без назначения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врача),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которые </a:t>
            </a:r>
            <a:r>
              <a:rPr lang="ru-RU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нуждаются в диспансерном наблюдении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поводу других заболеваний (состояний). 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1" name="Text Box 2"/>
          <p:cNvSpPr txBox="1">
            <a:spLocks noChangeArrowheads="1"/>
          </p:cNvSpPr>
          <p:nvPr/>
        </p:nvSpPr>
        <p:spPr bwMode="auto">
          <a:xfrm>
            <a:off x="2339975" y="6091238"/>
            <a:ext cx="18415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116632"/>
            <a:ext cx="79928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определения по результатам профилактического медицинского осмотра или диспансеризации </a:t>
            </a: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групп 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здоровья гражданина и </a:t>
            </a: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групп 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диспансерного наблюдения используются следующие критерии</a:t>
            </a: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221812"/>
      </p:ext>
    </p:extLst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09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89" name="Rectangle 1"/>
          <p:cNvSpPr>
            <a:spLocks noGrp="1" noChangeArrowheads="1"/>
          </p:cNvSpPr>
          <p:nvPr>
            <p:ph type="body"/>
          </p:nvPr>
        </p:nvSpPr>
        <p:spPr>
          <a:xfrm>
            <a:off x="395537" y="1916832"/>
            <a:ext cx="8208912" cy="4655440"/>
          </a:xfrm>
        </p:spPr>
        <p:txBody>
          <a:bodyPr anchor="t">
            <a:normAutofit lnSpcReduction="10000"/>
          </a:bodyPr>
          <a:lstStyle/>
          <a:p>
            <a:pPr algn="just"/>
            <a:r>
              <a:rPr lang="ru-RU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 группа здоровья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граждане, у которых </a:t>
            </a:r>
            <a:r>
              <a:rPr lang="ru-RU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установлены хронические неинфекционные заболевания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отсутствуют факторы риска развития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таких заболеваний или имеются указанные факторы риска при низком или среднем абсолютном сердечно-сосудистом риске и которые </a:t>
            </a:r>
            <a:r>
              <a:rPr lang="ru-RU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нуждаются в диспансерном наблюдении по поводу других заболеваний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(состояний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/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II группа здоровья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граждане, у которых </a:t>
            </a:r>
            <a:r>
              <a:rPr lang="ru-RU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установлены хронические неинфекционные заболевания, но имеются факторы </a:t>
            </a:r>
            <a:r>
              <a:rPr lang="ru-RU" sz="2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риск, лица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(курящие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более 20 сигарет в день, и (или) лица с выявленным риском пагубного потребления алкоголя и (или) риском потреблением наркотических средств и психотропных веществ без назначения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врача),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которые не </a:t>
            </a:r>
            <a:r>
              <a:rPr lang="ru-RU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нуждаются в диспансерном наблюдении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поводу других заболеваний (состояний). 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1" name="Text Box 2"/>
          <p:cNvSpPr txBox="1">
            <a:spLocks noChangeArrowheads="1"/>
          </p:cNvSpPr>
          <p:nvPr/>
        </p:nvSpPr>
        <p:spPr bwMode="auto">
          <a:xfrm>
            <a:off x="2339975" y="6091238"/>
            <a:ext cx="18415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116632"/>
            <a:ext cx="79928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Для определения по результатам профилактического медицинского осмотра или диспансеризации </a:t>
            </a: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групп 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здоровья гражданина и </a:t>
            </a: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групп 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диспансерного наблюдения используются следующие критерии</a:t>
            </a: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</a:p>
          <a:p>
            <a:pPr algn="ctr"/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89" name="Rectangle 1"/>
          <p:cNvSpPr>
            <a:spLocks noGrp="1" noChangeArrowheads="1"/>
          </p:cNvSpPr>
          <p:nvPr>
            <p:ph type="body"/>
          </p:nvPr>
        </p:nvSpPr>
        <p:spPr>
          <a:xfrm>
            <a:off x="285719" y="1071546"/>
            <a:ext cx="8572561" cy="5500726"/>
          </a:xfrm>
        </p:spPr>
        <p:txBody>
          <a:bodyPr anchor="t">
            <a:normAutofit/>
          </a:bodyPr>
          <a:lstStyle/>
          <a:p>
            <a:pPr algn="just">
              <a:defRPr/>
            </a:pPr>
            <a:r>
              <a:rPr lang="en-US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IIа</a:t>
            </a:r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группа здоровья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граждане, </a:t>
            </a:r>
            <a:r>
              <a:rPr lang="ru-RU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имеющие хронические неинфекционные заболевания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требующие установления </a:t>
            </a:r>
            <a:r>
              <a:rPr lang="ru-RU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диспансерного наблюдения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оказания специализированной, в том числе высокотехнологичной, медицинской помощи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а также граждане с подозрением на наличие этих заболеваний (состояний), нуждающиеся в дополнительном обследовании;</a:t>
            </a:r>
          </a:p>
          <a:p>
            <a:pPr>
              <a:defRPr/>
            </a:pPr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0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IIIб</a:t>
            </a:r>
            <a:r>
              <a:rPr lang="ru-RU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группа здоровья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граждане, не имеющие хронические неинфекционные заболевания, но </a:t>
            </a:r>
            <a:r>
              <a:rPr lang="ru-RU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требующие установления диспансерного наблюдения или оказания специализированной, в том числе высокотехнологичной, медицинской помощи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поводу иных заболеваний, а также граждане с подозрением на наличие этих заболеваний, нуждающиеся в дополнительном обследовании.</a:t>
            </a:r>
          </a:p>
          <a:p>
            <a:pPr>
              <a:defRPr/>
            </a:pP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1" name="Text Box 2"/>
          <p:cNvSpPr txBox="1">
            <a:spLocks noChangeArrowheads="1"/>
          </p:cNvSpPr>
          <p:nvPr/>
        </p:nvSpPr>
        <p:spPr bwMode="auto">
          <a:xfrm>
            <a:off x="2339975" y="6091238"/>
            <a:ext cx="18415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193" name="Rectangle 1"/>
          <p:cNvSpPr>
            <a:spLocks noGrp="1" noChangeArrowheads="1"/>
          </p:cNvSpPr>
          <p:nvPr>
            <p:ph type="body"/>
          </p:nvPr>
        </p:nvSpPr>
        <p:spPr>
          <a:xfrm>
            <a:off x="142875" y="332656"/>
            <a:ext cx="8858250" cy="6311033"/>
          </a:xfrm>
        </p:spPr>
        <p:txBody>
          <a:bodyPr anchor="t">
            <a:normAutofit/>
          </a:bodyPr>
          <a:lstStyle/>
          <a:p>
            <a:pPr>
              <a:lnSpc>
                <a:spcPct val="80000"/>
              </a:lnSpc>
              <a:spcBef>
                <a:spcPts val="45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b="1" i="1" dirty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Важно </a:t>
            </a:r>
            <a:r>
              <a:rPr lang="ru-RU" b="1" i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знать</a:t>
            </a:r>
            <a:endParaRPr lang="ru-RU" sz="2000" dirty="0">
              <a:solidFill>
                <a:srgbClr val="FF0000"/>
              </a:solidFill>
              <a:latin typeface="Cambria" pitchFamily="18" charset="0"/>
              <a:ea typeface="Cambria" pitchFamily="18" charset="0"/>
            </a:endParaRPr>
          </a:p>
          <a:p>
            <a:pPr marL="341313" indent="-341313" algn="l">
              <a:lnSpc>
                <a:spcPct val="150000"/>
              </a:lnSpc>
              <a:spcBef>
                <a:spcPts val="450"/>
              </a:spcBef>
              <a:buFont typeface="Wingdings" pitchFamily="2" charset="2"/>
              <a:buChar char="Ø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Психоактивные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вещества (ПАВ) </a:t>
            </a:r>
            <a:r>
              <a:rPr lang="ru-RU" sz="2000" dirty="0">
                <a:solidFill>
                  <a:srgbClr val="0F2E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000" dirty="0" smtClean="0">
                <a:solidFill>
                  <a:srgbClr val="0F2E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это большая группа химических соединений натурального и </a:t>
            </a:r>
            <a:r>
              <a:rPr lang="ru-RU" sz="2000" dirty="0">
                <a:solidFill>
                  <a:srgbClr val="0F2E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синтетического происхождения, изменяющие работу </a:t>
            </a:r>
            <a:r>
              <a:rPr lang="ru-RU" sz="2000" dirty="0" smtClean="0">
                <a:solidFill>
                  <a:srgbClr val="0F2E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ЦНС, </a:t>
            </a:r>
            <a:r>
              <a:rPr lang="ru-RU" sz="2000" dirty="0">
                <a:solidFill>
                  <a:srgbClr val="0F2E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эмоциональное </a:t>
            </a:r>
            <a:r>
              <a:rPr lang="ru-RU" sz="2000" dirty="0" smtClean="0">
                <a:solidFill>
                  <a:srgbClr val="0F2E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состояние и </a:t>
            </a:r>
            <a:r>
              <a:rPr lang="ru-RU" sz="2000" dirty="0" smtClean="0">
                <a:solidFill>
                  <a:srgbClr val="0F2E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сознание человека. </a:t>
            </a:r>
            <a:r>
              <a:rPr lang="ru-RU" sz="2000" dirty="0" smtClean="0">
                <a:solidFill>
                  <a:srgbClr val="0F2E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 </a:t>
            </a:r>
            <a:r>
              <a:rPr lang="ru-RU" sz="2000" dirty="0">
                <a:solidFill>
                  <a:srgbClr val="0F2E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их воздействием изменяются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настроение, </a:t>
            </a:r>
            <a:r>
              <a:rPr lang="ru-RU" sz="2000" dirty="0" smtClean="0">
                <a:solidFill>
                  <a:srgbClr val="0F2E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ощущения</a:t>
            </a:r>
            <a:r>
              <a:rPr lang="ru-RU" sz="2000" dirty="0">
                <a:solidFill>
                  <a:srgbClr val="0F2E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восприятие реальности,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способность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к познанию,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поведение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,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двигательные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функции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и </a:t>
            </a:r>
            <a:r>
              <a:rPr lang="ru-RU" sz="2000" dirty="0" smtClean="0">
                <a:solidFill>
                  <a:srgbClr val="0F2E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реакции </a:t>
            </a:r>
            <a:r>
              <a:rPr lang="ru-RU" sz="2000" dirty="0">
                <a:solidFill>
                  <a:srgbClr val="0F2E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окружающие раздражители</a:t>
            </a:r>
            <a:r>
              <a:rPr lang="ru-RU" sz="2000" dirty="0" smtClean="0">
                <a:solidFill>
                  <a:srgbClr val="0F2E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</a:p>
          <a:p>
            <a:pPr marL="341313" indent="-341313" algn="l">
              <a:lnSpc>
                <a:spcPct val="150000"/>
              </a:lnSpc>
              <a:spcBef>
                <a:spcPts val="450"/>
              </a:spcBef>
              <a:buFont typeface="Wingdings" pitchFamily="2" charset="2"/>
              <a:buChar char="Ø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К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группе ПАВ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относятся </a:t>
            </a:r>
            <a:r>
              <a:rPr lang="ru-RU" sz="2000" b="1" i="1" dirty="0" smtClean="0">
                <a:solidFill>
                  <a:srgbClr val="99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алкоголь, наркотические и ненаркотические вещества, табак.</a:t>
            </a:r>
          </a:p>
          <a:p>
            <a:pPr marL="341313" indent="-341313" algn="l" eaLnBrk="1" hangingPunct="1">
              <a:lnSpc>
                <a:spcPct val="80000"/>
              </a:lnSpc>
              <a:spcBef>
                <a:spcPts val="450"/>
              </a:spcBef>
              <a:buFont typeface="Wingdings" pitchFamily="2" charset="2"/>
              <a:buChar char="Ø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Не имеет значения, какой вид ПАВ употребляется, потому что все ПАВ: </a:t>
            </a:r>
          </a:p>
          <a:p>
            <a:pPr marL="741363" lvl="1" indent="-284163" algn="l" eaLnBrk="1" hangingPunct="1">
              <a:lnSpc>
                <a:spcPct val="80000"/>
              </a:lnSpc>
              <a:spcBef>
                <a:spcPts val="450"/>
              </a:spcBef>
              <a:buFont typeface="Wingdings" pitchFamily="2" charset="2"/>
              <a:buChar char="Ø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являются </a:t>
            </a:r>
            <a:r>
              <a:rPr lang="ru-RU" sz="20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токсическими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 (вызывают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отравление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организма);</a:t>
            </a:r>
          </a:p>
          <a:p>
            <a:pPr marL="741363" lvl="1" indent="-284163" algn="l" eaLnBrk="1" hangingPunct="1">
              <a:lnSpc>
                <a:spcPct val="80000"/>
              </a:lnSpc>
              <a:spcBef>
                <a:spcPts val="450"/>
              </a:spcBef>
              <a:buFont typeface="Wingdings" pitchFamily="2" charset="2"/>
              <a:buChar char="Ø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вызывают болезненную </a:t>
            </a:r>
            <a:r>
              <a:rPr lang="ru-RU" sz="20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зависимость</a:t>
            </a:r>
            <a:r>
              <a:rPr lang="ru-RU" sz="20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(психическую, физическую);</a:t>
            </a:r>
          </a:p>
          <a:p>
            <a:pPr marL="741363" lvl="1" indent="-284163" algn="l" eaLnBrk="1" hangingPunct="1">
              <a:lnSpc>
                <a:spcPct val="80000"/>
              </a:lnSpc>
              <a:spcBef>
                <a:spcPts val="450"/>
              </a:spcBef>
              <a:buFont typeface="Wingdings" pitchFamily="2" charset="2"/>
              <a:buChar char="Ø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рано или поздно начинают </a:t>
            </a:r>
            <a:r>
              <a:rPr lang="ru-RU" sz="20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подчинять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 себе жизнь человека и его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ближайшего окружения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с развитием </a:t>
            </a:r>
            <a:r>
              <a:rPr lang="ru-RU" sz="20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созависимости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.</a:t>
            </a:r>
          </a:p>
          <a:p>
            <a:pPr marL="341313" indent="-341313" algn="l" eaLnBrk="1" hangingPunct="1">
              <a:lnSpc>
                <a:spcPct val="80000"/>
              </a:lnSpc>
              <a:spcBef>
                <a:spcPts val="450"/>
              </a:spcBef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ru-RU" sz="1800" dirty="0" smtClean="0">
              <a:latin typeface="Cambria" pitchFamily="18" charset="0"/>
              <a:ea typeface="Cambria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116632"/>
            <a:ext cx="8572560" cy="6357320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dirty="0" smtClean="0"/>
              <a:t>		</a:t>
            </a:r>
            <a:r>
              <a:rPr lang="ru-RU" sz="3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В медицинской профилактике одним из ключевых методов является </a:t>
            </a:r>
            <a:r>
              <a:rPr lang="ru-RU" sz="33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профилактическое консультирование</a:t>
            </a:r>
            <a:r>
              <a:rPr lang="ru-RU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.</a:t>
            </a:r>
          </a:p>
          <a:p>
            <a:pPr algn="ctr">
              <a:buNone/>
            </a:pPr>
            <a:endPara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  <a:p>
            <a:pPr algn="just">
              <a:buNone/>
            </a:pPr>
            <a:r>
              <a:rPr lang="ru-RU" dirty="0" smtClean="0">
                <a:solidFill>
                  <a:srgbClr val="7030A0"/>
                </a:solidFill>
                <a:latin typeface="Cambria" pitchFamily="18" charset="0"/>
                <a:ea typeface="Cambria" pitchFamily="18" charset="0"/>
              </a:rPr>
              <a:t>   		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Профилактическое консультирование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–</a:t>
            </a:r>
            <a:r>
              <a:rPr lang="ru-RU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это процесс информирования и обучения пациента для повышения его приверженности к выполнению врачебных назначений и формированию поведенческих навыков, способствующих снижению риска развития заболевания и </a:t>
            </a:r>
            <a:r>
              <a:rPr lang="ru-RU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снижению риска </a:t>
            </a:r>
            <a:r>
              <a:rPr lang="ru-RU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развития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осложнений заболевания, если оно уже имеется.</a:t>
            </a:r>
          </a:p>
          <a:p>
            <a:pPr algn="just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		Эти особенности принципиально отличают процесс профилактического консультирования от методов санитарного просвещения. </a:t>
            </a:r>
          </a:p>
          <a:p>
            <a:pPr algn="just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		Профилактическое консультирование должно носить </a:t>
            </a:r>
            <a:r>
              <a:rPr lang="ru-RU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адресный характер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165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285728"/>
            <a:ext cx="8572560" cy="6188224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35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Варианты профилактического консультирования:</a:t>
            </a:r>
          </a:p>
          <a:p>
            <a:pPr algn="ctr">
              <a:buNone/>
            </a:pPr>
            <a:endParaRPr lang="ru-RU" dirty="0" smtClean="0">
              <a:latin typeface="Cambria" pitchFamily="18" charset="0"/>
              <a:ea typeface="Cambria" pitchFamily="18" charset="0"/>
            </a:endParaRPr>
          </a:p>
          <a:p>
            <a:pPr>
              <a:buNone/>
            </a:pPr>
            <a:r>
              <a:rPr lang="ru-RU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А. </a:t>
            </a:r>
            <a:r>
              <a:rPr lang="ru-RU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Краткое профилактическое консультирование </a:t>
            </a:r>
            <a:r>
              <a:rPr lang="ru-RU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– обязательный компонент диспансеризации и профилактического медицинского осмотра участковым врачом, а также в ходе повседневного приема пациентов.</a:t>
            </a:r>
          </a:p>
          <a:p>
            <a:pPr>
              <a:buNone/>
            </a:pPr>
            <a:r>
              <a:rPr lang="ru-RU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Б. Углубленное</a:t>
            </a:r>
            <a:r>
              <a:rPr lang="ru-RU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профилактическое консультирование </a:t>
            </a:r>
            <a:r>
              <a:rPr lang="ru-RU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проводится лицам </a:t>
            </a:r>
            <a:r>
              <a:rPr lang="en-US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II </a:t>
            </a:r>
            <a:r>
              <a:rPr lang="ru-RU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и</a:t>
            </a:r>
            <a:r>
              <a:rPr lang="en-US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III</a:t>
            </a:r>
            <a:r>
              <a:rPr lang="ru-RU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группы здоровья по направлению участкового врача в кабинете медицинской профилактики.</a:t>
            </a:r>
          </a:p>
          <a:p>
            <a:pPr>
              <a:buNone/>
            </a:pPr>
            <a:r>
              <a:rPr lang="ru-RU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В. Групповое профилактическое консультирование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это цикл обучающих групповых занятий (школа пациента).</a:t>
            </a:r>
            <a:endParaRPr lang="ru-RU" dirty="0"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686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404664"/>
            <a:ext cx="8572560" cy="6069288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dirty="0" smtClean="0"/>
              <a:t>		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Важно помнить, что пациент воспринимает не только то, что мы говорим, но и то как мы говорим.</a:t>
            </a:r>
          </a:p>
          <a:p>
            <a:pPr algn="just">
              <a:buNone/>
            </a:pPr>
            <a:r>
              <a:rPr lang="ru-RU" sz="2600" dirty="0" smtClean="0">
                <a:latin typeface="Cambria" pitchFamily="18" charset="0"/>
                <a:ea typeface="Cambria" pitchFamily="18" charset="0"/>
              </a:rPr>
              <a:t>		</a:t>
            </a:r>
            <a:r>
              <a:rPr lang="ru-RU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В процессе </a:t>
            </a:r>
            <a:r>
              <a:rPr lang="ru-RU" sz="2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краткого профилактического консультирования</a:t>
            </a:r>
            <a:r>
              <a:rPr lang="ru-RU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 следует избегать наиболее частой ошибки – </a:t>
            </a:r>
            <a:r>
              <a:rPr lang="ru-RU" sz="2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информационной перезагруженности</a:t>
            </a:r>
            <a:r>
              <a:rPr lang="ru-RU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, а именно большого количества информационного материала, использование специальных медицинских терминов, что часто сопровождается непониманием и негативным отношением пациента.</a:t>
            </a:r>
            <a:r>
              <a:rPr lang="ru-RU" sz="2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 </a:t>
            </a:r>
            <a:endParaRPr lang="ru-RU" sz="2600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  <a:p>
            <a:pPr lvl="0" algn="ctr">
              <a:buNone/>
            </a:pPr>
            <a:r>
              <a:rPr lang="ru-RU" sz="2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Участковые </a:t>
            </a:r>
            <a:r>
              <a:rPr lang="ru-RU" sz="2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врачи терапевты, педиатры, знающие особенности образа жизни своих пациентов, их семейные отношения, бытовые проблемы наиболее </a:t>
            </a:r>
            <a:r>
              <a:rPr lang="ru-RU" sz="2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успешны </a:t>
            </a:r>
            <a:r>
              <a:rPr lang="ru-RU" sz="2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в достижении целей </a:t>
            </a:r>
            <a:r>
              <a:rPr lang="ru-RU" sz="2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краткого профилактического </a:t>
            </a:r>
            <a:r>
              <a:rPr lang="ru-RU" sz="2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консультирования</a:t>
            </a:r>
            <a:r>
              <a:rPr lang="ru-RU" sz="2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. </a:t>
            </a:r>
          </a:p>
          <a:p>
            <a:pPr algn="just">
              <a:buNone/>
            </a:pPr>
            <a:endParaRPr lang="ru-RU" sz="2600" dirty="0" smtClean="0"/>
          </a:p>
          <a:p>
            <a:pPr algn="just">
              <a:buNone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296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" y="-9216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42852"/>
            <a:ext cx="8784976" cy="857256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Алгоритм краткого профилактического консультирования</a:t>
            </a:r>
            <a:endParaRPr lang="ru-RU" sz="3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1196752"/>
            <a:ext cx="8893652" cy="5277200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sz="2400" dirty="0"/>
              <a:t>	</a:t>
            </a:r>
            <a:r>
              <a:rPr lang="ru-RU" sz="2400" dirty="0" smtClean="0"/>
              <a:t>	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В рамках </a:t>
            </a:r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краткого профилактического консультирования</a:t>
            </a: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все пациенты должны получить общие рекомендации (основы здорового образа жизни) и, в зависимости от имеющихся факторов риска, краткие рекомендации по конкретным факторам риска.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В процессе консультирования необходимо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:</a:t>
            </a:r>
          </a:p>
          <a:p>
            <a:pPr marL="457200" indent="-457200">
              <a:buNone/>
            </a:pPr>
            <a:r>
              <a:rPr lang="ru-RU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1)  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Информировать пациента 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к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ак о выявленных заболеваниях, так и об имеющихся у него факторах риска (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поведенческие факторы риска: курение, алкоголь,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наркотики, наследственность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);</a:t>
            </a:r>
          </a:p>
          <a:p>
            <a:pPr marL="457200" indent="-457200"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	 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Информировать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 о возможности получить в поликлинике углубленное профилактическое консультирование или посетить школу пациента.</a:t>
            </a:r>
          </a:p>
          <a:p>
            <a:pPr marL="457200" indent="-457200">
              <a:buNone/>
            </a:pPr>
            <a:r>
              <a:rPr lang="ru-RU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2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)  Объяснить пациенту 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какие у него имеются факторы риска,  негативные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влияния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ПАВ на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организм, о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 важности здорового образа жизни, о повышении ответственности за собственное здоровье.</a:t>
            </a:r>
          </a:p>
          <a:p>
            <a:pPr marL="457200" indent="-457200">
              <a:buNone/>
            </a:pPr>
            <a:endParaRPr lang="ru-RU" sz="2000" dirty="0"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6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1052736"/>
            <a:ext cx="8572560" cy="5421216"/>
          </a:xfrm>
        </p:spPr>
        <p:txBody>
          <a:bodyPr>
            <a:normAutofit fontScale="92500"/>
          </a:bodyPr>
          <a:lstStyle/>
          <a:p>
            <a:pPr marL="457200" indent="-457200">
              <a:buNone/>
            </a:pPr>
            <a:r>
              <a:rPr lang="ru-RU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ru-RU" sz="22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2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Оценить отношение пациента </a:t>
            </a: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к факторам риска, его желание и готовность к оздоровлению. Если пациент выражает желание к снижению факторов риска, рекомендовать ему обратиться в центр здоровья (1-й,2-й группы здоровья) или в отделение медицинской профилактики (2-й,3-й группы здоровья).</a:t>
            </a:r>
          </a:p>
          <a:p>
            <a:pPr>
              <a:buNone/>
            </a:pPr>
            <a:endParaRPr lang="ru-RU" sz="22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  <a:p>
            <a:pPr>
              <a:buNone/>
            </a:pPr>
            <a:r>
              <a:rPr lang="ru-RU" sz="2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4</a:t>
            </a:r>
            <a:r>
              <a:rPr lang="ru-RU" sz="2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) Важно </a:t>
            </a:r>
            <a:r>
              <a:rPr lang="ru-RU" sz="2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регистрировать в амбулаторных картах и учетных формах 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диспансеризации все советы и обязательно их уточнять, напоминать и контролировать результат (при опросе) в ходе последующих визитов. Вносить необходимые изменения в тактику ведения пациента при каждом визите, повторять рекомендации и уточнять график повторных визитов. </a:t>
            </a: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 </a:t>
            </a:r>
          </a:p>
          <a:p>
            <a:pPr>
              <a:buNone/>
            </a:pPr>
            <a:endParaRPr lang="ru-RU" sz="22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  <a:p>
            <a:pPr>
              <a:buNone/>
            </a:pPr>
            <a:r>
              <a:rPr lang="ru-RU" sz="2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5) </a:t>
            </a:r>
            <a:r>
              <a:rPr lang="ru-RU" sz="22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Контролировать выполнение рекомендаций</a:t>
            </a: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, одобрять 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и поощрять позитивные </a:t>
            </a: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изменения и соблюдение рекомендаций, повторять советы при последующих визитах.</a:t>
            </a:r>
            <a:endParaRPr lang="ru-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18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404664"/>
            <a:ext cx="8572560" cy="6069288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ru-RU" dirty="0" smtClean="0"/>
              <a:t>	</a:t>
            </a:r>
            <a:r>
              <a:rPr lang="ru-RU" sz="37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Углубленное </a:t>
            </a:r>
            <a:r>
              <a:rPr lang="ru-RU" sz="37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профилактическое консультирование </a:t>
            </a:r>
            <a:endParaRPr lang="ru-RU" sz="37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b="1" dirty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    </a:t>
            </a:r>
            <a:r>
              <a:rPr lang="ru-RU" b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при </a:t>
            </a:r>
            <a:r>
              <a:rPr lang="ru-RU" b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выявленном риске </a:t>
            </a:r>
            <a:r>
              <a:rPr lang="ru-RU" b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употребления </a:t>
            </a:r>
            <a:r>
              <a:rPr lang="ru-RU" b="1" dirty="0" err="1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психоактивных</a:t>
            </a:r>
            <a:r>
              <a:rPr lang="ru-RU" b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веществ </a:t>
            </a:r>
            <a:r>
              <a:rPr lang="ru-RU" b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проводится </a:t>
            </a:r>
            <a:r>
              <a:rPr lang="ru-RU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в отделении (кабинете) медицинской профилактики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по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направлению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врача-терапевта. </a:t>
            </a:r>
          </a:p>
          <a:p>
            <a:pPr algn="just">
              <a:buNone/>
            </a:pPr>
            <a:endParaRPr lang="ru-RU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	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	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Углубленное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профилактическое консультирование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включает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диагностику статуса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употребления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психоактивного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вещества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и проведение стратегического либо мотивационного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консультирования.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	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(Диагностика 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статуса </a:t>
            </a:r>
            <a:r>
              <a:rPr lang="ru-RU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курения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- тест </a:t>
            </a:r>
            <a:r>
              <a:rPr lang="ru-RU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Фагенстрема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при риске 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пагубного потребления </a:t>
            </a:r>
            <a:r>
              <a:rPr lang="ru-RU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алкоголя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- вопросник 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AUDIT-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при риске 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потребления </a:t>
            </a:r>
            <a:r>
              <a:rPr lang="ru-RU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психотропных веществ или наркотиков 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без назначения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врача - вопросник 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на употребление психотропных веществ или наркотических средств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DAST-10).</a:t>
            </a:r>
          </a:p>
          <a:p>
            <a:pPr algn="just">
              <a:buNone/>
            </a:pP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		</a:t>
            </a:r>
            <a:r>
              <a:rPr lang="ru-RU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Если </a:t>
            </a:r>
            <a:r>
              <a:rPr lang="ru-RU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пациент согласен и готов к изменению поведения, </a:t>
            </a:r>
            <a:r>
              <a:rPr lang="ru-RU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направить к врачу психиатру-наркологу.</a:t>
            </a:r>
          </a:p>
          <a:p>
            <a:pPr algn="just">
              <a:buNone/>
            </a:pPr>
            <a:endParaRPr lang="ru-RU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56137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188640"/>
            <a:ext cx="8572560" cy="6285312"/>
          </a:xfrm>
        </p:spPr>
        <p:txBody>
          <a:bodyPr>
            <a:normAutofit fontScale="25000" lnSpcReduction="20000"/>
          </a:bodyPr>
          <a:lstStyle/>
          <a:p>
            <a:pPr algn="just">
              <a:buNone/>
            </a:pPr>
            <a:r>
              <a:rPr lang="ru-RU" dirty="0" smtClean="0"/>
              <a:t>	</a:t>
            </a:r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Тест </a:t>
            </a:r>
            <a:r>
              <a:rPr lang="ru-RU" sz="7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Фагерстрема</a:t>
            </a:r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(Оценка </a:t>
            </a:r>
            <a:r>
              <a:rPr lang="ru-RU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степени никотиновой зависимости)</a:t>
            </a:r>
          </a:p>
          <a:p>
            <a:pPr algn="just">
              <a:buNone/>
            </a:pPr>
            <a:endParaRPr lang="ru-RU" sz="72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None/>
            </a:pPr>
            <a:r>
              <a:rPr lang="ru-RU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</a:t>
            </a: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      Баллы</a:t>
            </a:r>
            <a:endParaRPr lang="ru-RU" sz="4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None/>
            </a:pP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just">
              <a:buNone/>
            </a:pP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Как </a:t>
            </a:r>
            <a:r>
              <a:rPr lang="ru-RU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скоро, после того как Вы просыпаетесь, Вы</a:t>
            </a:r>
          </a:p>
          <a:p>
            <a:pPr algn="just">
              <a:buNone/>
            </a:pPr>
            <a:r>
              <a:rPr lang="ru-RU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выкуриваете первую сигарету?</a:t>
            </a:r>
          </a:p>
          <a:p>
            <a:pPr algn="just">
              <a:buNone/>
            </a:pP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                           первые </a:t>
            </a:r>
            <a:r>
              <a:rPr lang="ru-RU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мин (3 балла»</a:t>
            </a:r>
          </a:p>
          <a:p>
            <a:pPr algn="just">
              <a:buNone/>
            </a:pP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                           6-30 </a:t>
            </a:r>
            <a:r>
              <a:rPr lang="ru-RU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 (2 балла)</a:t>
            </a:r>
          </a:p>
          <a:p>
            <a:pPr algn="just">
              <a:buNone/>
            </a:pP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                           30-60мин </a:t>
            </a:r>
            <a:r>
              <a:rPr lang="ru-RU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 балл)</a:t>
            </a:r>
          </a:p>
          <a:p>
            <a:pPr algn="just">
              <a:buNone/>
            </a:pP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                           через </a:t>
            </a:r>
            <a:r>
              <a:rPr lang="ru-RU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час (0 баллов)</a:t>
            </a:r>
          </a:p>
          <a:p>
            <a:pPr algn="just">
              <a:buNone/>
            </a:pPr>
            <a:endParaRPr lang="ru-RU" sz="40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None/>
            </a:pP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Сложно </a:t>
            </a:r>
            <a:r>
              <a:rPr lang="ru-RU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 для Вас воздержаться от курения в местах,</a:t>
            </a:r>
          </a:p>
          <a:p>
            <a:pPr algn="just">
              <a:buNone/>
            </a:pPr>
            <a:r>
              <a:rPr lang="ru-RU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где курение запрещено?</a:t>
            </a:r>
          </a:p>
          <a:p>
            <a:pPr algn="just">
              <a:buNone/>
            </a:pP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                               да </a:t>
            </a:r>
            <a:r>
              <a:rPr lang="ru-RU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 балл)</a:t>
            </a:r>
          </a:p>
          <a:p>
            <a:pPr algn="just">
              <a:buNone/>
            </a:pP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                               нет </a:t>
            </a:r>
            <a:r>
              <a:rPr lang="ru-RU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(0 баллов)</a:t>
            </a:r>
          </a:p>
          <a:p>
            <a:pPr algn="just">
              <a:buNone/>
            </a:pPr>
            <a:endParaRPr lang="ru-RU" sz="40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None/>
            </a:pP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От </a:t>
            </a:r>
            <a:r>
              <a:rPr lang="ru-RU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какой сигареты не можете легко отказаться? </a:t>
            </a:r>
            <a:endParaRPr lang="ru-RU" sz="40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None/>
            </a:pPr>
            <a:r>
              <a:rPr lang="ru-RU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                            первая </a:t>
            </a:r>
            <a:r>
              <a:rPr lang="ru-RU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утром (1 балл)</a:t>
            </a:r>
          </a:p>
          <a:p>
            <a:pPr algn="just">
              <a:buNone/>
            </a:pP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                             все </a:t>
            </a:r>
            <a:r>
              <a:rPr lang="ru-RU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остальные (0 баллов)</a:t>
            </a:r>
          </a:p>
          <a:p>
            <a:pPr algn="just">
              <a:buNone/>
            </a:pPr>
            <a:endParaRPr lang="ru-RU" sz="40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None/>
            </a:pP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Сколько </a:t>
            </a:r>
            <a:r>
              <a:rPr lang="ru-RU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сигарет Вы выкуриваете в день? </a:t>
            </a:r>
            <a:endParaRPr lang="ru-RU" sz="40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None/>
            </a:pP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                            10 </a:t>
            </a:r>
            <a:r>
              <a:rPr lang="ru-RU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меньше (0 баллов)</a:t>
            </a:r>
          </a:p>
          <a:p>
            <a:pPr algn="just">
              <a:buNone/>
            </a:pP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                            11-20 </a:t>
            </a:r>
            <a:r>
              <a:rPr lang="ru-RU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 балл)</a:t>
            </a:r>
          </a:p>
          <a:p>
            <a:pPr algn="just">
              <a:buNone/>
            </a:pP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                            21-30 </a:t>
            </a:r>
            <a:r>
              <a:rPr lang="ru-RU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 балла)</a:t>
            </a:r>
          </a:p>
          <a:p>
            <a:pPr algn="just">
              <a:buNone/>
            </a:pP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                            31 </a:t>
            </a:r>
            <a:r>
              <a:rPr lang="ru-RU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более (3 балла)</a:t>
            </a:r>
          </a:p>
          <a:p>
            <a:pPr algn="just">
              <a:buNone/>
            </a:pPr>
            <a:endParaRPr lang="ru-RU" sz="40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None/>
            </a:pP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Вы </a:t>
            </a:r>
            <a:r>
              <a:rPr lang="ru-RU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курите более часто в первые часы утром, после</a:t>
            </a:r>
          </a:p>
          <a:p>
            <a:pPr algn="just">
              <a:buNone/>
            </a:pPr>
            <a:r>
              <a:rPr lang="ru-RU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того как проснетесь, или в течение остального дня?</a:t>
            </a:r>
          </a:p>
          <a:p>
            <a:pPr algn="just">
              <a:buNone/>
            </a:pP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                            да </a:t>
            </a:r>
            <a:r>
              <a:rPr lang="ru-RU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 балл)</a:t>
            </a:r>
          </a:p>
          <a:p>
            <a:pPr algn="just">
              <a:buNone/>
            </a:pP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                            нет </a:t>
            </a:r>
            <a:r>
              <a:rPr lang="ru-RU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(0 баллов)</a:t>
            </a:r>
          </a:p>
          <a:p>
            <a:pPr algn="just">
              <a:buNone/>
            </a:pP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Курите </a:t>
            </a:r>
            <a:r>
              <a:rPr lang="ru-RU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 Вы, если сильно больны и вынуждены</a:t>
            </a:r>
          </a:p>
          <a:p>
            <a:pPr algn="just">
              <a:buNone/>
            </a:pPr>
            <a:r>
              <a:rPr lang="ru-RU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находиться в кровати целый день?</a:t>
            </a:r>
          </a:p>
          <a:p>
            <a:pPr algn="just">
              <a:buNone/>
            </a:pP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                            да </a:t>
            </a:r>
            <a:r>
              <a:rPr lang="ru-RU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 балл)</a:t>
            </a:r>
          </a:p>
          <a:p>
            <a:pPr algn="just">
              <a:buNone/>
            </a:pP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                            нет </a:t>
            </a:r>
            <a:r>
              <a:rPr lang="ru-RU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(0 баллов)</a:t>
            </a:r>
          </a:p>
          <a:p>
            <a:pPr algn="just">
              <a:buNone/>
            </a:pPr>
            <a:endParaRPr lang="ru-RU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None/>
            </a:pPr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Результат </a:t>
            </a:r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тестирования</a:t>
            </a:r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                                                     0-2 </a:t>
            </a:r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балла – очень слабая зависимость</a:t>
            </a:r>
          </a:p>
          <a:p>
            <a:pPr algn="just">
              <a:buNone/>
            </a:pPr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3-4 </a:t>
            </a:r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балла – слабая зависимость</a:t>
            </a:r>
          </a:p>
          <a:p>
            <a:pPr algn="just">
              <a:buNone/>
            </a:pPr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5 </a:t>
            </a:r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средняя зависимость</a:t>
            </a:r>
          </a:p>
          <a:p>
            <a:pPr algn="just">
              <a:buNone/>
            </a:pPr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6-7 </a:t>
            </a:r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высокая зависимость</a:t>
            </a:r>
          </a:p>
          <a:p>
            <a:pPr algn="just">
              <a:buNone/>
            </a:pPr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8-10 </a:t>
            </a:r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очень высокая зависимость</a:t>
            </a:r>
          </a:p>
        </p:txBody>
      </p:sp>
    </p:spTree>
    <p:extLst>
      <p:ext uri="{BB962C8B-B14F-4D97-AF65-F5344CB8AC3E}">
        <p14:creationId xmlns:p14="http://schemas.microsoft.com/office/powerpoint/2010/main" val="358942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657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0"/>
            <a:ext cx="8821644" cy="6473952"/>
          </a:xfrm>
        </p:spPr>
        <p:txBody>
          <a:bodyPr>
            <a:noAutofit/>
          </a:bodyPr>
          <a:lstStyle/>
          <a:p>
            <a:pPr algn="just">
              <a:buNone/>
            </a:pPr>
            <a:endParaRPr lang="ru-RU" sz="1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Вопросник 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употребление психотропных веществ или наркотических средств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DAST-10</a:t>
            </a:r>
          </a:p>
          <a:p>
            <a:pPr algn="just">
              <a:buNone/>
            </a:pP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Принимали </a:t>
            </a:r>
            <a:r>
              <a:rPr lang="ru-RU" sz="1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ли Вы наркотические или психотропные вещества без рекомендации врача?</a:t>
            </a:r>
          </a:p>
          <a:p>
            <a:pPr algn="just">
              <a:buNone/>
            </a:pP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Употребляли </a:t>
            </a:r>
            <a:r>
              <a:rPr lang="ru-RU" sz="1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ли Вы одновременно более чем одно психотропное вещество/наркотик?</a:t>
            </a:r>
          </a:p>
          <a:p>
            <a:pPr algn="just">
              <a:buNone/>
            </a:pP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 Считаете </a:t>
            </a:r>
            <a:r>
              <a:rPr lang="ru-RU" sz="1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ли Вы, что можете прекратить употребление психотропных веществ/наркотиков без назначения врача, всегда, когда захотите?</a:t>
            </a:r>
          </a:p>
          <a:p>
            <a:pPr algn="just">
              <a:buNone/>
            </a:pP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Бывали </a:t>
            </a:r>
            <a:r>
              <a:rPr lang="ru-RU" sz="1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ли у Вас состояния полного "отключения" или "вспышки пережитого" в результате приема психотропных веществ/наркотиков без назначения врача?</a:t>
            </a:r>
          </a:p>
          <a:p>
            <a:pPr algn="just">
              <a:buNone/>
            </a:pP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5. Вы </a:t>
            </a:r>
            <a:r>
              <a:rPr lang="ru-RU" sz="1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когда-нибудь чувствовали себя плохо или вину из-за употребления психотропных веществ/наркотиков без назначения врача?</a:t>
            </a:r>
          </a:p>
          <a:p>
            <a:pPr algn="just">
              <a:buNone/>
            </a:pP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6. Проявляли </a:t>
            </a:r>
            <a:r>
              <a:rPr lang="ru-RU" sz="1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ли беспокойство или недовольство по поводу Вашего употребления психотропных веществ/наркотиков без назначения врача близкие вам люди - родители, братья, сестры и т.д.?</a:t>
            </a:r>
          </a:p>
          <a:p>
            <a:pPr algn="just">
              <a:buNone/>
            </a:pP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7. Приходилось </a:t>
            </a:r>
            <a:r>
              <a:rPr lang="ru-RU" sz="1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ли Вам игнорировать семью или обязанности, связанные с работой или учебой из-за приема психотропных веществ/наркотиков без назначения врача?</a:t>
            </a:r>
          </a:p>
          <a:p>
            <a:pPr algn="just">
              <a:buNone/>
            </a:pP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8. Вовлекались </a:t>
            </a:r>
            <a:r>
              <a:rPr lang="ru-RU" sz="1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ли Вы в противоправную деятельность, чтобы достать психотропные вещества/наркотики?</a:t>
            </a:r>
          </a:p>
          <a:p>
            <a:pPr algn="just">
              <a:buNone/>
            </a:pP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9. Испытывали </a:t>
            </a:r>
            <a:r>
              <a:rPr lang="ru-RU" sz="1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ли вы симптомы отмены (плохое самочувствие) после прекращения приема психотропных веществ/наркотиков без назначения врача?</a:t>
            </a:r>
          </a:p>
          <a:p>
            <a:pPr algn="just">
              <a:buNone/>
            </a:pP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10. Есть </a:t>
            </a:r>
            <a:r>
              <a:rPr lang="ru-RU" sz="1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ли у Вас медицинские проблемы, связанные с приемом психотропных веществ/наркотиков без назначения врача (например, нарушения памяти, гепатит, ВИЧ-инфекция, судороги, кровотечение и т.д.)?</a:t>
            </a:r>
          </a:p>
          <a:p>
            <a:pPr algn="just">
              <a:buNone/>
            </a:pP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Количество </a:t>
            </a:r>
            <a:r>
              <a:rPr lang="ru-RU" sz="1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баллов ______________               </a:t>
            </a:r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Оценка теста</a:t>
            </a:r>
            <a:r>
              <a:rPr lang="ru-RU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   0 </a:t>
            </a:r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нет </a:t>
            </a:r>
            <a:r>
              <a:rPr lang="ru-RU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риска;   1-2 </a:t>
            </a:r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низкий уровень </a:t>
            </a:r>
            <a:r>
              <a:rPr lang="ru-RU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риска;</a:t>
            </a:r>
            <a:endParaRPr lang="ru-RU" sz="1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                  3-5 </a:t>
            </a:r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средний уровень </a:t>
            </a:r>
            <a:r>
              <a:rPr lang="ru-RU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риска;   6-8 </a:t>
            </a:r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существенный уровень </a:t>
            </a:r>
            <a:r>
              <a:rPr lang="ru-RU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риска;</a:t>
            </a:r>
            <a:endParaRPr lang="ru-RU" sz="1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                  9-10 </a:t>
            </a:r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тяжелый уровень риска</a:t>
            </a:r>
          </a:p>
        </p:txBody>
      </p:sp>
    </p:spTree>
    <p:extLst>
      <p:ext uri="{BB962C8B-B14F-4D97-AF65-F5344CB8AC3E}">
        <p14:creationId xmlns:p14="http://schemas.microsoft.com/office/powerpoint/2010/main" val="49010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404664"/>
            <a:ext cx="8572560" cy="6069288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 smtClean="0"/>
              <a:t>	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		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Если </a:t>
            </a:r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пациент согласен и готов к изменению поведения, 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направить к врачу психиатру-наркологу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ru-RU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r>
              <a:rPr lang="ru-RU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Специализированная </a:t>
            </a:r>
            <a:r>
              <a:rPr lang="ru-RU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медицинская помощь по профилю психиатрия-наркология осуществляется в КГБУЗ «Красноярский краевой наркологический диспансер №1» г. Красноярск, г. Ачинск; </a:t>
            </a:r>
          </a:p>
          <a:p>
            <a:pPr algn="just">
              <a:buNone/>
            </a:pPr>
            <a:endParaRPr lang="ru-RU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КГБУЗ </a:t>
            </a:r>
            <a:r>
              <a:rPr lang="ru-RU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«Красноярский краевой психоневрологический диспансер №1» г. Канск, г. Лесосибирск, г. Минусинск;</a:t>
            </a:r>
          </a:p>
          <a:p>
            <a:pPr algn="just">
              <a:buNone/>
            </a:pPr>
            <a:endParaRPr lang="ru-RU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КГБУЗ </a:t>
            </a:r>
            <a:r>
              <a:rPr lang="ru-RU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«Красноярский краевой психоневрологический диспансер №5» г. Норильск.</a:t>
            </a:r>
          </a:p>
          <a:p>
            <a:pPr algn="just">
              <a:buNone/>
            </a:pPr>
            <a:endParaRPr lang="ru-RU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2206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90" name="Text Box 1"/>
          <p:cNvSpPr txBox="1">
            <a:spLocks noChangeArrowheads="1"/>
          </p:cNvSpPr>
          <p:nvPr/>
        </p:nvSpPr>
        <p:spPr bwMode="auto">
          <a:xfrm>
            <a:off x="755650" y="1484313"/>
            <a:ext cx="8148638" cy="53736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291" name="Text Box 2"/>
          <p:cNvSpPr txBox="1">
            <a:spLocks noChangeArrowheads="1"/>
          </p:cNvSpPr>
          <p:nvPr/>
        </p:nvSpPr>
        <p:spPr bwMode="auto">
          <a:xfrm>
            <a:off x="323528" y="333375"/>
            <a:ext cx="8580760" cy="10080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hangingPunct="0">
              <a:lnSpc>
                <a:spcPct val="93000"/>
              </a:lnSpc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3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факторам риска, </a:t>
            </a: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достоверно </a:t>
            </a:r>
            <a:r>
              <a:rPr lang="ru-RU" sz="23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увеличивающим </a:t>
            </a: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шансы </a:t>
            </a:r>
            <a:endParaRPr lang="ru-RU" sz="23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hangingPunct="0">
              <a:lnSpc>
                <a:spcPct val="93000"/>
              </a:lnSpc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3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 </a:t>
            </a: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потребителем </a:t>
            </a:r>
            <a:r>
              <a:rPr lang="ru-RU" sz="23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психоактивного</a:t>
            </a: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3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вещества относятся</a:t>
            </a: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sz="2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12292" name="Text Box 3"/>
          <p:cNvSpPr txBox="1">
            <a:spLocks noChangeArrowheads="1"/>
          </p:cNvSpPr>
          <p:nvPr/>
        </p:nvSpPr>
        <p:spPr bwMode="auto">
          <a:xfrm>
            <a:off x="107504" y="1124744"/>
            <a:ext cx="8928992" cy="551896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285750" indent="-285750" hangingPunct="0">
              <a:lnSpc>
                <a:spcPct val="150000"/>
              </a:lnSpc>
              <a:buClrTx/>
              <a:buFont typeface="Wingdings" pitchFamily="2" charset="2"/>
              <a:buChar char="Ø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Генетические </a:t>
            </a:r>
            <a:r>
              <a:rPr lang="ru-RU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факторы (семейная отягощённость</a:t>
            </a:r>
            <a:r>
              <a:rPr lang="ru-RU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);</a:t>
            </a:r>
            <a:r>
              <a:rPr lang="ru-RU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endParaRPr lang="ru-RU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marL="285750" indent="-285750" hangingPunct="0">
              <a:lnSpc>
                <a:spcPct val="150000"/>
              </a:lnSpc>
              <a:buClrTx/>
              <a:buFont typeface="Wingdings" pitchFamily="2" charset="2"/>
              <a:buChar char="Ø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Психические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заболевания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возникшие </a:t>
            </a:r>
            <a:r>
              <a:rPr lang="ru-RU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еще в раннем детстве или дебютировавшие на фоне гормональной перестройки в организме уже в подростковом </a:t>
            </a:r>
            <a:r>
              <a:rPr lang="ru-RU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возрасте, </a:t>
            </a:r>
            <a:r>
              <a:rPr lang="ru-RU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психотравмы</a:t>
            </a:r>
            <a:r>
              <a:rPr lang="ru-RU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;</a:t>
            </a:r>
            <a:endParaRPr lang="ru-RU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marL="285750" indent="-285750" hangingPunct="0">
              <a:lnSpc>
                <a:spcPct val="150000"/>
              </a:lnSpc>
              <a:buClrTx/>
              <a:buFont typeface="Wingdings" pitchFamily="2" charset="2"/>
              <a:buChar char="Ø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Тяжелые </a:t>
            </a:r>
            <a:r>
              <a:rPr lang="ru-RU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и хронические заболевания, </a:t>
            </a:r>
            <a:r>
              <a:rPr lang="ru-RU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травмы (в </a:t>
            </a:r>
            <a:r>
              <a:rPr lang="ru-RU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т.ч</a:t>
            </a:r>
            <a:r>
              <a:rPr lang="ru-RU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. </a:t>
            </a:r>
            <a:r>
              <a:rPr lang="ru-RU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ЧМТ), </a:t>
            </a:r>
            <a:r>
              <a:rPr lang="ru-RU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нейроинфекции</a:t>
            </a:r>
            <a:r>
              <a:rPr lang="ru-RU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;</a:t>
            </a:r>
          </a:p>
          <a:p>
            <a:pPr marL="285750" indent="-285750" hangingPunct="0">
              <a:lnSpc>
                <a:spcPct val="150000"/>
              </a:lnSpc>
              <a:buFont typeface="Wingdings" pitchFamily="2" charset="2"/>
              <a:buChar char="Ø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Личностные особенности (неуверенность в себе,  колебания настроения, повышенная </a:t>
            </a:r>
            <a:r>
              <a:rPr lang="ru-RU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импульсивность, невысокий </a:t>
            </a:r>
            <a:r>
              <a:rPr lang="ru-RU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интеллект, </a:t>
            </a:r>
            <a:r>
              <a:rPr lang="ru-RU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конфликтность, синдром </a:t>
            </a:r>
            <a:r>
              <a:rPr lang="ru-RU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детской </a:t>
            </a:r>
            <a:r>
              <a:rPr lang="ru-RU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гиперактивности</a:t>
            </a:r>
            <a:r>
              <a:rPr lang="ru-RU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);</a:t>
            </a:r>
          </a:p>
          <a:p>
            <a:pPr marL="285750" indent="-285750" hangingPunct="0">
              <a:lnSpc>
                <a:spcPct val="150000"/>
              </a:lnSpc>
              <a:buFont typeface="Wingdings" pitchFamily="2" charset="2"/>
              <a:buChar char="Ø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Психологический климат в семье (</a:t>
            </a:r>
            <a:r>
              <a:rPr lang="ru-RU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гипоопека</a:t>
            </a:r>
            <a:r>
              <a:rPr lang="ru-RU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гиперопека</a:t>
            </a:r>
            <a:r>
              <a:rPr lang="ru-RU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);</a:t>
            </a:r>
          </a:p>
          <a:p>
            <a:pPr marL="285750" indent="-285750" hangingPunct="0">
              <a:lnSpc>
                <a:spcPct val="150000"/>
              </a:lnSpc>
              <a:buFont typeface="Wingdings" pitchFamily="2" charset="2"/>
              <a:buChar char="Ø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Пубертатный кризис (стремительное половое </a:t>
            </a:r>
            <a:r>
              <a:rPr lang="ru-RU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созревание с психологическими проблемами, </a:t>
            </a:r>
            <a:r>
              <a:rPr lang="ru-RU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склонность к асоциальным формам поведения</a:t>
            </a:r>
            <a:r>
              <a:rPr lang="ru-RU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).</a:t>
            </a:r>
            <a:endParaRPr lang="ru-RU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marL="285750" indent="-285750" hangingPunct="0">
              <a:lnSpc>
                <a:spcPct val="93000"/>
              </a:lnSpc>
              <a:buFont typeface="Wingdings" pitchFamily="2" charset="2"/>
              <a:buChar char="Ø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ru-RU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  <a:p>
            <a:pPr hangingPunct="0">
              <a:lnSpc>
                <a:spcPct val="93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ru-RU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  <a:p>
            <a:pPr>
              <a:lnSpc>
                <a:spcPct val="150000"/>
              </a:lnSpc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115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332656"/>
            <a:ext cx="8568952" cy="579350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5400" b="1" i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Уважаемые коллеги</a:t>
            </a:r>
            <a:r>
              <a:rPr lang="ru-RU" sz="5400" b="1" i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</a:p>
          <a:p>
            <a:pPr marL="0" indent="0" algn="ctr">
              <a:buNone/>
            </a:pPr>
            <a:endParaRPr lang="ru-RU" sz="5400" b="1" i="1" dirty="0" smtClean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БЛАГОДАРИМ ЗА ВНИМАНИЕ и</a:t>
            </a:r>
          </a:p>
          <a:p>
            <a:pPr marL="0" indent="0" algn="ctr">
              <a:buNone/>
            </a:pPr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НАДЕЯМСЯ НА СОТРУДНИЧЕСТВО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5117721"/>
            <a:ext cx="922525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9921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53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214282" y="1124744"/>
            <a:ext cx="8786874" cy="5472906"/>
          </a:xfrm>
          <a:ln/>
        </p:spPr>
        <p:txBody>
          <a:bodyPr>
            <a:normAutofit fontScale="55000" lnSpcReduction="20000"/>
          </a:bodyPr>
          <a:lstStyle/>
          <a:p>
            <a:pPr marL="7938" indent="0">
              <a:buSzPct val="65000"/>
              <a:buNone/>
              <a:tabLst>
                <a:tab pos="566738" algn="l"/>
                <a:tab pos="671513" algn="l"/>
                <a:tab pos="1120775" algn="l"/>
                <a:tab pos="1570038" algn="l"/>
                <a:tab pos="2019300" algn="l"/>
                <a:tab pos="2468563" algn="l"/>
                <a:tab pos="2917825" algn="l"/>
                <a:tab pos="3367088" algn="l"/>
                <a:tab pos="3816350" algn="l"/>
                <a:tab pos="4265613" algn="l"/>
                <a:tab pos="4714875" algn="l"/>
                <a:tab pos="5164138" algn="l"/>
                <a:tab pos="5613400" algn="l"/>
                <a:tab pos="6062663" algn="l"/>
                <a:tab pos="6511925" algn="l"/>
                <a:tab pos="6961188" algn="l"/>
                <a:tab pos="7410450" algn="l"/>
                <a:tab pos="7859713" algn="l"/>
                <a:tab pos="8308975" algn="l"/>
                <a:tab pos="8758238" algn="l"/>
                <a:tab pos="9207500" algn="l"/>
              </a:tabLst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 этап: 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Первые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пробы</a:t>
            </a:r>
          </a:p>
          <a:p>
            <a:pPr marL="7938" indent="0">
              <a:buSzPct val="65000"/>
              <a:buNone/>
              <a:tabLst>
                <a:tab pos="566738" algn="l"/>
                <a:tab pos="671513" algn="l"/>
                <a:tab pos="1120775" algn="l"/>
                <a:tab pos="1570038" algn="l"/>
                <a:tab pos="2019300" algn="l"/>
                <a:tab pos="2468563" algn="l"/>
                <a:tab pos="2917825" algn="l"/>
                <a:tab pos="3367088" algn="l"/>
                <a:tab pos="3816350" algn="l"/>
                <a:tab pos="4265613" algn="l"/>
                <a:tab pos="4714875" algn="l"/>
                <a:tab pos="5164138" algn="l"/>
                <a:tab pos="5613400" algn="l"/>
                <a:tab pos="6062663" algn="l"/>
                <a:tab pos="6511925" algn="l"/>
                <a:tab pos="6961188" algn="l"/>
                <a:tab pos="7410450" algn="l"/>
                <a:tab pos="7859713" algn="l"/>
                <a:tab pos="8308975" algn="l"/>
                <a:tab pos="8758238" algn="l"/>
                <a:tab pos="9207500" algn="l"/>
              </a:tabLs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это единичные случаи употребления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психоактивного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вещества при отсутствии какой-либо четкой мотивации, ритма приема, избирательности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чаще всего первые пробы происходят в подростковом возрасте;</a:t>
            </a:r>
          </a:p>
          <a:p>
            <a:pPr marL="7938" indent="0" algn="just">
              <a:buSzPct val="65000"/>
              <a:buNone/>
              <a:tabLst>
                <a:tab pos="566738" algn="l"/>
                <a:tab pos="671513" algn="l"/>
                <a:tab pos="1120775" algn="l"/>
                <a:tab pos="1570038" algn="l"/>
                <a:tab pos="2019300" algn="l"/>
                <a:tab pos="2468563" algn="l"/>
                <a:tab pos="2917825" algn="l"/>
                <a:tab pos="3367088" algn="l"/>
                <a:tab pos="3816350" algn="l"/>
                <a:tab pos="4265613" algn="l"/>
                <a:tab pos="4714875" algn="l"/>
                <a:tab pos="5164138" algn="l"/>
                <a:tab pos="5613400" algn="l"/>
                <a:tab pos="6062663" algn="l"/>
                <a:tab pos="6511925" algn="l"/>
                <a:tab pos="6961188" algn="l"/>
                <a:tab pos="7410450" algn="l"/>
                <a:tab pos="7859713" algn="l"/>
                <a:tab pos="8308975" algn="l"/>
                <a:tab pos="8758238" algn="l"/>
                <a:tab pos="9207500" algn="l"/>
              </a:tabLst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у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здорового человека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употребление ПАВ может проявиться дискомфортом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(тошнота, рвота,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горечь и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сухость во рту,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головокружение, чувство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страха). 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61963" lvl="0" indent="-455613">
              <a:spcBef>
                <a:spcPts val="400"/>
              </a:spcBef>
              <a:spcAft>
                <a:spcPts val="400"/>
              </a:spcAft>
              <a:buNone/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33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Имеет две </a:t>
            </a:r>
            <a:r>
              <a:rPr lang="ru-RU" sz="33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тенденции:</a:t>
            </a:r>
          </a:p>
          <a:p>
            <a:pPr marL="461963" lvl="0" indent="-455613">
              <a:spcBef>
                <a:spcPts val="400"/>
              </a:spcBef>
              <a:spcAft>
                <a:spcPts val="400"/>
              </a:spcAft>
              <a:buNone/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33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1.    Отказ от дальнейшего употребления ПАВ.</a:t>
            </a:r>
          </a:p>
          <a:p>
            <a:pPr marL="461963" lvl="0" indent="-455613" algn="just">
              <a:spcBef>
                <a:spcPts val="400"/>
              </a:spcBef>
              <a:spcAft>
                <a:spcPts val="400"/>
              </a:spcAft>
              <a:buNone/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33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2. Повторные употребления </a:t>
            </a:r>
            <a:r>
              <a:rPr lang="ru-RU" sz="33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ПАВ, </a:t>
            </a:r>
            <a:r>
              <a:rPr lang="ru-RU" sz="33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учащение приема, формирование определенного ритма и стереотипа </a:t>
            </a:r>
            <a:r>
              <a:rPr lang="ru-RU" sz="33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употребления алкоголя, </a:t>
            </a:r>
            <a:r>
              <a:rPr lang="ru-RU" sz="33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игнорирование естественных реакций, тем самым заставляя свой организм приспосабливаться к </a:t>
            </a:r>
            <a:r>
              <a:rPr lang="ru-RU" sz="33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психоактивному</a:t>
            </a:r>
            <a:r>
              <a:rPr lang="ru-RU" sz="33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веществу</a:t>
            </a:r>
            <a:r>
              <a:rPr lang="ru-RU" sz="33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66738" indent="-558800" algn="just">
              <a:buSzPct val="65000"/>
              <a:buNone/>
              <a:tabLst>
                <a:tab pos="566738" algn="l"/>
                <a:tab pos="671513" algn="l"/>
                <a:tab pos="1120775" algn="l"/>
                <a:tab pos="1570038" algn="l"/>
                <a:tab pos="2019300" algn="l"/>
                <a:tab pos="2468563" algn="l"/>
                <a:tab pos="2917825" algn="l"/>
                <a:tab pos="3367088" algn="l"/>
                <a:tab pos="3816350" algn="l"/>
                <a:tab pos="4265613" algn="l"/>
                <a:tab pos="4714875" algn="l"/>
                <a:tab pos="5164138" algn="l"/>
                <a:tab pos="5613400" algn="l"/>
                <a:tab pos="6062663" algn="l"/>
                <a:tab pos="6511925" algn="l"/>
                <a:tab pos="6961188" algn="l"/>
                <a:tab pos="7410450" algn="l"/>
                <a:tab pos="7859713" algn="l"/>
                <a:tab pos="8308975" algn="l"/>
                <a:tab pos="8758238" algn="l"/>
                <a:tab pos="9207500" algn="l"/>
              </a:tabLst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На этом этапе человек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открывает способ, с помощью которого может сравнительно легко менять свое психическое состояние. Возникает понимание, что существует вещество или способ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помощью которого можно сравнительно легко изменить свое психическое состояние.</a:t>
            </a:r>
          </a:p>
          <a:p>
            <a:pPr marL="566738" indent="-558800" algn="ctr">
              <a:buSzPct val="65000"/>
              <a:buNone/>
              <a:tabLst>
                <a:tab pos="566738" algn="l"/>
                <a:tab pos="671513" algn="l"/>
                <a:tab pos="1120775" algn="l"/>
                <a:tab pos="1570038" algn="l"/>
                <a:tab pos="2019300" algn="l"/>
                <a:tab pos="2468563" algn="l"/>
                <a:tab pos="2917825" algn="l"/>
                <a:tab pos="3367088" algn="l"/>
                <a:tab pos="3816350" algn="l"/>
                <a:tab pos="4265613" algn="l"/>
                <a:tab pos="4714875" algn="l"/>
                <a:tab pos="5164138" algn="l"/>
                <a:tab pos="5613400" algn="l"/>
                <a:tab pos="6062663" algn="l"/>
                <a:tab pos="6511925" algn="l"/>
                <a:tab pos="6961188" algn="l"/>
                <a:tab pos="7410450" algn="l"/>
                <a:tab pos="7859713" algn="l"/>
                <a:tab pos="8308975" algn="l"/>
                <a:tab pos="8758238" algn="l"/>
                <a:tab pos="9207500" algn="l"/>
              </a:tabLst>
            </a:pPr>
            <a:endParaRPr lang="ru-RU" sz="3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566738" indent="-558800" algn="ctr">
              <a:buSzPct val="65000"/>
              <a:buNone/>
              <a:tabLst>
                <a:tab pos="566738" algn="l"/>
                <a:tab pos="671513" algn="l"/>
                <a:tab pos="1120775" algn="l"/>
                <a:tab pos="1570038" algn="l"/>
                <a:tab pos="2019300" algn="l"/>
                <a:tab pos="2468563" algn="l"/>
                <a:tab pos="2917825" algn="l"/>
                <a:tab pos="3367088" algn="l"/>
                <a:tab pos="3816350" algn="l"/>
                <a:tab pos="4265613" algn="l"/>
                <a:tab pos="4714875" algn="l"/>
                <a:tab pos="5164138" algn="l"/>
                <a:tab pos="5613400" algn="l"/>
                <a:tab pos="6062663" algn="l"/>
                <a:tab pos="6511925" algn="l"/>
                <a:tab pos="6961188" algn="l"/>
                <a:tab pos="7410450" algn="l"/>
                <a:tab pos="7859713" algn="l"/>
                <a:tab pos="8308975" algn="l"/>
                <a:tab pos="8758238" algn="l"/>
                <a:tab pos="9207500" algn="l"/>
              </a:tabLst>
            </a:pPr>
            <a:r>
              <a:rPr lang="ru-RU" sz="3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Этот </a:t>
            </a:r>
            <a:r>
              <a:rPr lang="ru-RU" sz="3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этап является переходным, предвещающим формирование зависимости</a:t>
            </a:r>
          </a:p>
          <a:p>
            <a:pPr marL="566738" indent="-558800" algn="ctr">
              <a:buSzPct val="65000"/>
              <a:buNone/>
              <a:tabLst>
                <a:tab pos="566738" algn="l"/>
                <a:tab pos="671513" algn="l"/>
                <a:tab pos="1120775" algn="l"/>
                <a:tab pos="1570038" algn="l"/>
                <a:tab pos="2019300" algn="l"/>
                <a:tab pos="2468563" algn="l"/>
                <a:tab pos="2917825" algn="l"/>
                <a:tab pos="3367088" algn="l"/>
                <a:tab pos="3816350" algn="l"/>
                <a:tab pos="4265613" algn="l"/>
                <a:tab pos="4714875" algn="l"/>
                <a:tab pos="5164138" algn="l"/>
                <a:tab pos="5613400" algn="l"/>
                <a:tab pos="6062663" algn="l"/>
                <a:tab pos="6511925" algn="l"/>
                <a:tab pos="6961188" algn="l"/>
                <a:tab pos="7410450" algn="l"/>
                <a:tab pos="7859713" algn="l"/>
                <a:tab pos="8308975" algn="l"/>
                <a:tab pos="8758238" algn="l"/>
                <a:tab pos="9207500" algn="l"/>
              </a:tabLst>
            </a:pPr>
            <a:endParaRPr lang="ru-RU" sz="3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496" y="116632"/>
            <a:ext cx="91085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2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риобщения </a:t>
            </a:r>
            <a:r>
              <a:rPr lang="ru-RU" sz="2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употреблению </a:t>
            </a:r>
            <a:r>
              <a:rPr lang="ru-RU" sz="2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ПАВ происходит поэтапно </a:t>
            </a: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5" name="Rectangle 1"/>
          <p:cNvSpPr>
            <a:spLocks noGrp="1" noChangeArrowheads="1"/>
          </p:cNvSpPr>
          <p:nvPr>
            <p:ph type="body"/>
          </p:nvPr>
        </p:nvSpPr>
        <p:spPr>
          <a:xfrm>
            <a:off x="142844" y="908720"/>
            <a:ext cx="8461604" cy="5734990"/>
          </a:xfrm>
        </p:spPr>
        <p:txBody>
          <a:bodyPr anchor="t">
            <a:normAutofit fontScale="92500" lnSpcReduction="20000"/>
          </a:bodyPr>
          <a:lstStyle/>
          <a:p>
            <a:pPr marL="461963" indent="-455613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		</a:t>
            </a:r>
            <a:r>
              <a:rPr lang="ru-RU" sz="2400" b="1" i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2 этап:     </a:t>
            </a:r>
            <a:r>
              <a:rPr lang="ru-RU" sz="3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Употребление </a:t>
            </a:r>
            <a:r>
              <a:rPr lang="ru-RU" sz="30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психоактивного</a:t>
            </a:r>
            <a:r>
              <a:rPr lang="ru-RU" sz="3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 вещества с вредными для здоровья последствиями </a:t>
            </a:r>
          </a:p>
          <a:p>
            <a:pPr marL="461963" indent="-455613" algn="just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endParaRPr lang="ru-RU" sz="24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  <a:p>
            <a:pPr marL="461963" indent="-455613" algn="just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	</a:t>
            </a: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- </a:t>
            </a:r>
            <a:r>
              <a:rPr lang="ru-RU" sz="24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это модель употребления </a:t>
            </a:r>
            <a:r>
              <a:rPr lang="ru-RU" sz="2400" b="1" i="1" dirty="0" err="1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психоактивного</a:t>
            </a:r>
            <a:r>
              <a:rPr lang="ru-RU" sz="24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вещества, вызывающая вред для здоровья. </a:t>
            </a:r>
          </a:p>
          <a:p>
            <a:pPr marL="461963" indent="-455613" algn="just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4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	 	Вред может быть физическим (например, в случае возникновения гепатита в результате </a:t>
            </a:r>
            <a:r>
              <a:rPr lang="ru-RU" sz="2400" b="1" i="1" dirty="0" err="1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самовведения</a:t>
            </a:r>
            <a:r>
              <a:rPr lang="ru-RU" sz="24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инъекционных </a:t>
            </a:r>
            <a:r>
              <a:rPr lang="ru-RU" sz="24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наркотиков, отравления ПАВ) </a:t>
            </a:r>
            <a:r>
              <a:rPr lang="ru-RU" sz="24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или психическим (например, в случае возникновения вторичных депрессивных расстройств после тяжелой алкоголизации).</a:t>
            </a:r>
          </a:p>
          <a:p>
            <a:pPr marL="461963" indent="-455613" algn="just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400" b="1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Диагностика заболевания проводится с помощью клинического метода. </a:t>
            </a:r>
            <a:r>
              <a:rPr lang="ru-RU" sz="24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Дополнительные  сведения </a:t>
            </a:r>
            <a:r>
              <a:rPr lang="ru-RU" sz="2400" b="1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дают лабораторные и инструментальные методы диагностики. </a:t>
            </a:r>
            <a:endParaRPr lang="ru-RU" sz="2400" b="1" i="1" dirty="0" smtClean="0"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marL="461963" indent="-455613" algn="just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4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Формализация диагноза производится </a:t>
            </a:r>
            <a:r>
              <a:rPr lang="ru-RU" sz="2400" b="1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 использованием МКБ-10. </a:t>
            </a:r>
          </a:p>
          <a:p>
            <a:pPr marL="461963" indent="-455613" algn="just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endParaRPr lang="ru-RU" sz="2400" b="1" i="1" dirty="0" smtClean="0"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marL="461963" indent="-455613" algn="just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		</a:t>
            </a:r>
            <a:endParaRPr lang="ru-RU" sz="24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marL="461963" indent="-455613" algn="l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endParaRPr lang="ru-RU" sz="24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  <a:p>
            <a:pPr marL="461963" indent="-455613" algn="l" eaLnBrk="1" hangingPunct="1">
              <a:buClr>
                <a:srgbClr val="CC3300"/>
              </a:buClr>
              <a:buFont typeface="Wingdings" charset="2"/>
              <a:buNone/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endParaRPr lang="ru-RU" sz="1800" dirty="0" smtClean="0"/>
          </a:p>
          <a:p>
            <a:pPr marL="461963" indent="-455613" algn="l" eaLnBrk="1" hangingPunct="1">
              <a:buClr>
                <a:srgbClr val="CC3300"/>
              </a:buClr>
              <a:buFont typeface="Wingdings" charset="2"/>
              <a:buNone/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endParaRPr lang="ru-RU" sz="1600" dirty="0" smtClean="0"/>
          </a:p>
          <a:p>
            <a:pPr marL="461963" indent="-455613" algn="l" eaLnBrk="1" hangingPunct="1">
              <a:buClr>
                <a:srgbClr val="CC3300"/>
              </a:buClr>
              <a:buFont typeface="Wingdings" charset="2"/>
              <a:buNone/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endParaRPr lang="ru-RU" sz="1600" dirty="0" smtClean="0"/>
          </a:p>
        </p:txBody>
      </p:sp>
      <p:sp>
        <p:nvSpPr>
          <p:cNvPr id="13317" name="Text Box 4"/>
          <p:cNvSpPr txBox="1">
            <a:spLocks noChangeArrowheads="1"/>
          </p:cNvSpPr>
          <p:nvPr/>
        </p:nvSpPr>
        <p:spPr bwMode="auto">
          <a:xfrm>
            <a:off x="2339975" y="6091238"/>
            <a:ext cx="18415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5" name="Rectangle 1"/>
          <p:cNvSpPr>
            <a:spLocks noGrp="1" noChangeArrowheads="1"/>
          </p:cNvSpPr>
          <p:nvPr>
            <p:ph type="body"/>
          </p:nvPr>
        </p:nvSpPr>
        <p:spPr>
          <a:xfrm>
            <a:off x="142844" y="332656"/>
            <a:ext cx="8461604" cy="6311054"/>
          </a:xfrm>
        </p:spPr>
        <p:txBody>
          <a:bodyPr anchor="t">
            <a:normAutofit fontScale="77500" lnSpcReduction="20000"/>
          </a:bodyPr>
          <a:lstStyle/>
          <a:p>
            <a:pPr marL="461963" indent="-455613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		</a:t>
            </a:r>
            <a:r>
              <a:rPr lang="ru-RU" sz="28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Таблица 3. Формализация диагноза по </a:t>
            </a:r>
            <a:r>
              <a:rPr lang="ru-RU" sz="28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МКБ-10</a:t>
            </a:r>
          </a:p>
          <a:p>
            <a:pPr marL="461963" indent="-455613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endParaRPr lang="ru-RU" sz="2400" b="1" i="1" u="sng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  <a:p>
            <a:pPr marL="461963" indent="-455613" algn="l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400" b="1" i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F10.1 Пагубное употребление алкоголя</a:t>
            </a:r>
          </a:p>
          <a:p>
            <a:pPr marL="461963" indent="-455613" algn="l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400" b="1" i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F11.1 Пагубное употребление </a:t>
            </a:r>
            <a:r>
              <a:rPr lang="ru-RU" sz="2400" b="1" i="1" u="sng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опиоидов</a:t>
            </a:r>
            <a:endParaRPr lang="ru-RU" sz="2400" b="1" i="1" u="sng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  <a:p>
            <a:pPr marL="461963" indent="-455613" algn="l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400" b="1" i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F12.1 Пагубное употребление </a:t>
            </a:r>
            <a:r>
              <a:rPr lang="ru-RU" sz="2400" b="1" i="1" u="sng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каннабиоидов</a:t>
            </a:r>
            <a:endParaRPr lang="ru-RU" sz="2400" b="1" i="1" u="sng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  <a:p>
            <a:pPr marL="461963" indent="-455613" algn="l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400" b="1" i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F13.1 Пагубное употребление седативных или снотворных веществ</a:t>
            </a:r>
          </a:p>
          <a:p>
            <a:pPr marL="461963" indent="-455613" algn="l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400" b="1" i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F14.1 Пагубное употребление кокаина</a:t>
            </a:r>
          </a:p>
          <a:p>
            <a:pPr marL="461963" indent="-455613" algn="l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400" b="1" i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F15.1 Пагубное употребление других стимуляторов, включая кофеин</a:t>
            </a:r>
          </a:p>
          <a:p>
            <a:pPr marL="461963" indent="-455613" algn="l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400" b="1" i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F16.1 Пагубное употребление галлюциногенов</a:t>
            </a:r>
          </a:p>
          <a:p>
            <a:pPr marL="461963" indent="-455613" algn="l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400" b="1" i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F17.1 Пагубное употребление никотина</a:t>
            </a:r>
          </a:p>
          <a:p>
            <a:pPr marL="461963" indent="-455613" algn="l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400" b="1" i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F18.1 Пагубное употребление летучих растворителей</a:t>
            </a:r>
          </a:p>
          <a:p>
            <a:pPr marL="461963" indent="-455613" algn="l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400" b="1" i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F19.1 Пагубное одновременное употребление нескольких </a:t>
            </a:r>
            <a:r>
              <a:rPr lang="ru-RU" sz="2400" b="1" i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наркотических и </a:t>
            </a:r>
            <a:r>
              <a:rPr lang="ru-RU" sz="2400" b="1" i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других </a:t>
            </a:r>
            <a:r>
              <a:rPr lang="ru-RU" sz="2400" b="1" i="1" u="sng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психоактивных</a:t>
            </a:r>
            <a:r>
              <a:rPr lang="ru-RU" sz="2400" b="1" i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ru-RU" sz="2400" b="1" i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веществ</a:t>
            </a:r>
          </a:p>
          <a:p>
            <a:pPr marL="461963" indent="-455613" algn="l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endParaRPr lang="ru-RU" sz="2400" b="1" i="1" u="sng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  <a:p>
            <a:pPr marL="461963" indent="-455613" algn="just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Диагностические </a:t>
            </a:r>
            <a:r>
              <a:rPr lang="ru-RU" sz="24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группы различаются по </a:t>
            </a:r>
            <a:r>
              <a:rPr lang="ru-RU" sz="24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психоактивному</a:t>
            </a:r>
            <a:r>
              <a:rPr lang="ru-RU" sz="24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 веществу (ПАВ) или 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группе веществ</a:t>
            </a:r>
            <a:r>
              <a:rPr lang="ru-RU" sz="24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, вследствие употребления которых развивается пагубное 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употребление.</a:t>
            </a:r>
          </a:p>
          <a:p>
            <a:pPr marL="461963" indent="-455613" algn="just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400" b="1" i="1" dirty="0" smtClean="0">
                <a:solidFill>
                  <a:srgbClr val="7030A0"/>
                </a:solidFill>
                <a:latin typeface="Cambria" pitchFamily="18" charset="0"/>
                <a:ea typeface="Cambria" pitchFamily="18" charset="0"/>
              </a:rPr>
              <a:t>		</a:t>
            </a:r>
            <a:endParaRPr lang="ru-RU" sz="24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  <a:p>
            <a:pPr marL="461963" indent="-455613" algn="l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endParaRPr lang="ru-RU" sz="24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  <a:p>
            <a:pPr marL="461963" indent="-455613" algn="l" eaLnBrk="1" hangingPunct="1">
              <a:buClr>
                <a:srgbClr val="CC3300"/>
              </a:buClr>
              <a:buFont typeface="Wingdings" charset="2"/>
              <a:buNone/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endParaRPr lang="ru-RU" sz="1800" dirty="0" smtClean="0"/>
          </a:p>
          <a:p>
            <a:pPr marL="461963" indent="-455613" algn="l" eaLnBrk="1" hangingPunct="1">
              <a:buClr>
                <a:srgbClr val="CC3300"/>
              </a:buClr>
              <a:buFont typeface="Wingdings" charset="2"/>
              <a:buNone/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endParaRPr lang="ru-RU" sz="1600" dirty="0" smtClean="0"/>
          </a:p>
          <a:p>
            <a:pPr marL="461963" indent="-455613" algn="l" eaLnBrk="1" hangingPunct="1">
              <a:buClr>
                <a:srgbClr val="CC3300"/>
              </a:buClr>
              <a:buFont typeface="Wingdings" charset="2"/>
              <a:buNone/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endParaRPr lang="ru-RU" sz="1600" dirty="0" smtClean="0"/>
          </a:p>
        </p:txBody>
      </p:sp>
      <p:sp>
        <p:nvSpPr>
          <p:cNvPr id="13317" name="Text Box 4"/>
          <p:cNvSpPr txBox="1">
            <a:spLocks noChangeArrowheads="1"/>
          </p:cNvSpPr>
          <p:nvPr/>
        </p:nvSpPr>
        <p:spPr bwMode="auto">
          <a:xfrm>
            <a:off x="2339975" y="6091238"/>
            <a:ext cx="18415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185970"/>
      </p:ext>
    </p:extLst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5" name="Rectangle 1"/>
          <p:cNvSpPr>
            <a:spLocks noGrp="1" noChangeArrowheads="1"/>
          </p:cNvSpPr>
          <p:nvPr>
            <p:ph type="body"/>
          </p:nvPr>
        </p:nvSpPr>
        <p:spPr>
          <a:xfrm>
            <a:off x="142844" y="332656"/>
            <a:ext cx="8461604" cy="6311054"/>
          </a:xfrm>
        </p:spPr>
        <p:txBody>
          <a:bodyPr anchor="t">
            <a:normAutofit fontScale="92500" lnSpcReduction="20000"/>
          </a:bodyPr>
          <a:lstStyle/>
          <a:p>
            <a:pPr marL="461963" indent="-455613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		</a:t>
            </a:r>
            <a: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Диагноз пагубного употребления ПАВ ставится: </a:t>
            </a:r>
          </a:p>
          <a:p>
            <a:pPr marL="461963" indent="-455613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endParaRPr lang="ru-RU" sz="28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  <a:p>
            <a:pPr marL="461963" indent="-455613" algn="just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А. При наличии четких данных, </a:t>
            </a:r>
            <a:r>
              <a:rPr lang="ru-RU" sz="26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что употребление вещества обусловило физические или </a:t>
            </a:r>
            <a:r>
              <a:rPr lang="ru-RU" sz="2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психические </a:t>
            </a:r>
            <a:r>
              <a:rPr lang="ru-RU" sz="26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вредные изменения, включая нарушения суждений или </a:t>
            </a:r>
            <a:r>
              <a:rPr lang="ru-RU" sz="26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дисфункциональное</a:t>
            </a:r>
            <a:r>
              <a:rPr lang="ru-RU" sz="26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поведение, или в значительной мере способствовало их возникновению.</a:t>
            </a:r>
          </a:p>
          <a:p>
            <a:pPr marL="461963" indent="-455613" algn="just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6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Б. Природа вредных изменений должна быть выявляемой и описанной.</a:t>
            </a:r>
          </a:p>
          <a:p>
            <a:pPr marL="461963" indent="-455613" algn="just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6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В. Характер употребления сохранялся или периодически повторялся в предыдущие 12 месяцев</a:t>
            </a:r>
            <a:r>
              <a:rPr lang="ru-RU" sz="2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.</a:t>
            </a:r>
          </a:p>
          <a:p>
            <a:pPr marL="461963" indent="-455613" algn="just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400" b="1" i="1" dirty="0" smtClean="0">
                <a:solidFill>
                  <a:srgbClr val="7030A0"/>
                </a:solidFill>
                <a:latin typeface="Cambria" pitchFamily="18" charset="0"/>
                <a:ea typeface="Cambria" pitchFamily="18" charset="0"/>
              </a:rPr>
              <a:t>		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При  пагубном употреблении ПАВ возникают </a:t>
            </a:r>
            <a:r>
              <a:rPr lang="ru-RU" sz="24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преходящие интоксикационные расстройства – утомляемость, эмоциональная лабильность, ухудшение сна. Но на данном этапе еще сохраняется контроль за количеством потребляемого алкоголя. </a:t>
            </a:r>
            <a:r>
              <a:rPr lang="ru-RU" sz="2600" b="1" i="1" dirty="0" smtClean="0">
                <a:solidFill>
                  <a:srgbClr val="7030A0"/>
                </a:solidFill>
                <a:latin typeface="Cambria" pitchFamily="18" charset="0"/>
                <a:ea typeface="Cambria" pitchFamily="18" charset="0"/>
              </a:rPr>
              <a:t>	</a:t>
            </a:r>
            <a:endParaRPr lang="ru-RU" sz="26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  <a:p>
            <a:pPr marL="461963" indent="-455613" algn="l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endParaRPr lang="ru-RU" sz="24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  <a:p>
            <a:pPr marL="461963" indent="-455613" algn="l" eaLnBrk="1" hangingPunct="1">
              <a:buClr>
                <a:srgbClr val="CC3300"/>
              </a:buClr>
              <a:buFont typeface="Wingdings" charset="2"/>
              <a:buNone/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endParaRPr lang="ru-RU" sz="1800" dirty="0" smtClean="0"/>
          </a:p>
          <a:p>
            <a:pPr marL="461963" indent="-455613" algn="l" eaLnBrk="1" hangingPunct="1">
              <a:buClr>
                <a:srgbClr val="CC3300"/>
              </a:buClr>
              <a:buFont typeface="Wingdings" charset="2"/>
              <a:buNone/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endParaRPr lang="ru-RU" sz="1600" dirty="0" smtClean="0"/>
          </a:p>
          <a:p>
            <a:pPr marL="461963" indent="-455613" algn="l" eaLnBrk="1" hangingPunct="1">
              <a:buClr>
                <a:srgbClr val="CC3300"/>
              </a:buClr>
              <a:buFont typeface="Wingdings" charset="2"/>
              <a:buNone/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endParaRPr lang="ru-RU" sz="1600" dirty="0" smtClean="0"/>
          </a:p>
        </p:txBody>
      </p:sp>
      <p:sp>
        <p:nvSpPr>
          <p:cNvPr id="13317" name="Text Box 4"/>
          <p:cNvSpPr txBox="1">
            <a:spLocks noChangeArrowheads="1"/>
          </p:cNvSpPr>
          <p:nvPr/>
        </p:nvSpPr>
        <p:spPr bwMode="auto">
          <a:xfrm>
            <a:off x="2339975" y="6091238"/>
            <a:ext cx="18415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326353"/>
      </p:ext>
    </p:extLst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5" name="Rectangle 1"/>
          <p:cNvSpPr>
            <a:spLocks noGrp="1" noChangeArrowheads="1"/>
          </p:cNvSpPr>
          <p:nvPr>
            <p:ph type="body"/>
          </p:nvPr>
        </p:nvSpPr>
        <p:spPr>
          <a:xfrm>
            <a:off x="142844" y="404664"/>
            <a:ext cx="8677628" cy="6239046"/>
          </a:xfrm>
        </p:spPr>
        <p:txBody>
          <a:bodyPr anchor="t">
            <a:normAutofit fontScale="85000" lnSpcReduction="20000"/>
          </a:bodyPr>
          <a:lstStyle/>
          <a:p>
            <a:pPr marL="461963" indent="-455613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900" b="1" i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3 </a:t>
            </a:r>
            <a:r>
              <a:rPr lang="ru-RU" sz="2900" b="1" i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этап: </a:t>
            </a:r>
            <a:r>
              <a:rPr lang="ru-RU" sz="2900" b="1" i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 </a:t>
            </a:r>
            <a:r>
              <a:rPr lang="ru-RU" sz="2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Синдром з</a:t>
            </a:r>
            <a:r>
              <a:rPr lang="ru-RU" sz="29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ависимости </a:t>
            </a:r>
            <a:r>
              <a:rPr lang="ru-RU" sz="29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от ПАВ. Начальная </a:t>
            </a:r>
            <a:r>
              <a:rPr lang="ru-RU" sz="29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стадия </a:t>
            </a:r>
            <a:endParaRPr lang="ru-RU" sz="29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marL="461963" indent="-455613" algn="just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4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itchFamily="18" charset="0"/>
                <a:cs typeface="Times New Roman" pitchFamily="18" charset="0"/>
              </a:rPr>
              <a:t>	</a:t>
            </a:r>
            <a:r>
              <a:rPr lang="ru-RU" sz="2400" b="1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характеризуется, прежде всего, патологическим влечением к </a:t>
            </a:r>
            <a:r>
              <a:rPr lang="ru-RU" sz="24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ПАВ, являющимся самодовлеющим мотивом поведения и </a:t>
            </a:r>
            <a:r>
              <a:rPr lang="ru-RU" sz="2400" b="1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служит </a:t>
            </a:r>
            <a:r>
              <a:rPr lang="ru-RU" sz="24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целью – достигнуть </a:t>
            </a:r>
            <a:r>
              <a:rPr lang="ru-RU" sz="2400" b="1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состояния </a:t>
            </a:r>
            <a:r>
              <a:rPr lang="ru-RU" sz="24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опьянения, которое является для него комфортным, несмотря на  его отрицательные последствия. </a:t>
            </a:r>
          </a:p>
          <a:p>
            <a:pPr marL="461963" indent="-455613" algn="just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4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При этом: </a:t>
            </a:r>
          </a:p>
          <a:p>
            <a:pPr marL="461963" indent="-455613" algn="just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400" b="1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	</a:t>
            </a:r>
            <a:r>
              <a:rPr lang="ru-RU" sz="24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- уменьшается </a:t>
            </a:r>
            <a:r>
              <a:rPr lang="ru-RU" sz="2400" b="1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эйфория, появляются </a:t>
            </a:r>
            <a:r>
              <a:rPr lang="ru-RU" sz="24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грубость, раздражительность, </a:t>
            </a:r>
            <a:r>
              <a:rPr lang="ru-RU" sz="24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обидчивость в состоянии опьянения;</a:t>
            </a:r>
            <a:endParaRPr lang="ru-RU" sz="2400" b="1" i="1" dirty="0" smtClean="0"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marL="461963" indent="-455613" algn="just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400" b="1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	</a:t>
            </a:r>
            <a:r>
              <a:rPr lang="ru-RU" sz="24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- формируется определенный ритм употребления ПАВ;</a:t>
            </a:r>
          </a:p>
          <a:p>
            <a:pPr marL="461963" indent="-455613" algn="l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4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	- отмечается в 2-3 раза повышение </a:t>
            </a:r>
            <a:r>
              <a:rPr lang="ru-RU" sz="2400" b="1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толерантности к </a:t>
            </a:r>
            <a:r>
              <a:rPr lang="ru-RU" sz="24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ПАВ</a:t>
            </a:r>
            <a:r>
              <a:rPr lang="ru-RU" sz="2400" b="1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– который является самым ранним признаком </a:t>
            </a:r>
            <a:r>
              <a:rPr lang="ru-RU" sz="2400" b="1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формирования болезни;</a:t>
            </a:r>
          </a:p>
          <a:p>
            <a:pPr marL="461963" indent="-455613" algn="l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4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	- организм </a:t>
            </a:r>
            <a:r>
              <a:rPr lang="ru-RU" sz="2400" b="1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привыкает к регулярному поступлению </a:t>
            </a:r>
            <a:r>
              <a:rPr lang="ru-RU" sz="24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ПАВ </a:t>
            </a:r>
            <a:r>
              <a:rPr lang="ru-RU" sz="2400" b="1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и перестает его считать </a:t>
            </a:r>
            <a:r>
              <a:rPr lang="ru-RU" sz="24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ядом, поэтому </a:t>
            </a:r>
            <a:r>
              <a:rPr lang="ru-RU" sz="2400" b="1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даже при </a:t>
            </a:r>
            <a:r>
              <a:rPr lang="ru-RU" sz="24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передозировке алкоголя не появляются признаки интоксикации </a:t>
            </a:r>
            <a:r>
              <a:rPr lang="ru-RU" sz="24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(</a:t>
            </a:r>
            <a:r>
              <a:rPr lang="ru-RU" sz="19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утрачивается тошнотно- рвотный рефлекс</a:t>
            </a:r>
            <a:r>
              <a:rPr lang="ru-RU" sz="24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); </a:t>
            </a:r>
            <a:endParaRPr lang="ru-RU" sz="2400" b="1" i="1" dirty="0" smtClean="0"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marL="461963" indent="-455613" algn="l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400" b="1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	</a:t>
            </a:r>
            <a:r>
              <a:rPr lang="ru-RU" sz="24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- снижается </a:t>
            </a:r>
            <a:r>
              <a:rPr lang="ru-RU" sz="2400" b="1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контроль над количеством выпитого, когда больной пьет уже не «за компанию» пару-тройку рюмок или бокалов, а «до победного</a:t>
            </a:r>
            <a:r>
              <a:rPr lang="ru-RU" sz="24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».</a:t>
            </a:r>
          </a:p>
          <a:p>
            <a:pPr marL="461963" indent="-455613" algn="l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r>
              <a:rPr lang="ru-RU" sz="24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        </a:t>
            </a:r>
            <a:r>
              <a:rPr lang="ru-RU" sz="24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-отмечается нарушение </a:t>
            </a:r>
            <a:r>
              <a:rPr lang="ru-RU" sz="24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памяти во </a:t>
            </a:r>
            <a:r>
              <a:rPr lang="ru-RU" sz="2400" b="1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время опьянения, особенно при употреблении максимальных </a:t>
            </a:r>
            <a:r>
              <a:rPr lang="ru-RU" sz="24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доз </a:t>
            </a:r>
            <a:r>
              <a:rPr lang="ru-RU" sz="24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алкоголя (</a:t>
            </a:r>
            <a:r>
              <a:rPr lang="ru-RU" sz="19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палимпсесты</a:t>
            </a:r>
            <a:r>
              <a:rPr lang="ru-RU" sz="24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). </a:t>
            </a:r>
            <a:endParaRPr lang="ru-RU" sz="2400" b="1" i="1" dirty="0"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marL="461963" indent="-455613" algn="l">
              <a:spcBef>
                <a:spcPts val="400"/>
              </a:spcBef>
              <a:spcAft>
                <a:spcPts val="400"/>
              </a:spcAft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endParaRPr lang="ru-RU" sz="24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marL="461963" indent="-455613" algn="l" eaLnBrk="1" hangingPunct="1">
              <a:buClr>
                <a:srgbClr val="CC3300"/>
              </a:buClr>
              <a:buFont typeface="Wingdings" charset="2"/>
              <a:buNone/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461963" indent="-455613" algn="l" eaLnBrk="1" hangingPunct="1">
              <a:buClr>
                <a:srgbClr val="CC3300"/>
              </a:buClr>
              <a:buFont typeface="Wingdings" charset="2"/>
              <a:buNone/>
              <a:tabLst>
                <a:tab pos="1031875" algn="l"/>
                <a:tab pos="1946275" algn="l"/>
                <a:tab pos="2860675" algn="l"/>
                <a:tab pos="3775075" algn="l"/>
                <a:tab pos="4689475" algn="l"/>
                <a:tab pos="5603875" algn="l"/>
                <a:tab pos="6518275" algn="l"/>
                <a:tab pos="7432675" algn="l"/>
                <a:tab pos="8347075" algn="l"/>
                <a:tab pos="9261475" algn="l"/>
                <a:tab pos="10175875" algn="l"/>
              </a:tabLst>
              <a:defRPr/>
            </a:pPr>
            <a:endParaRPr lang="ru-RU" sz="1600" dirty="0" smtClean="0"/>
          </a:p>
        </p:txBody>
      </p:sp>
      <p:sp>
        <p:nvSpPr>
          <p:cNvPr id="13317" name="Text Box 4"/>
          <p:cNvSpPr txBox="1">
            <a:spLocks noChangeArrowheads="1"/>
          </p:cNvSpPr>
          <p:nvPr/>
        </p:nvSpPr>
        <p:spPr bwMode="auto">
          <a:xfrm>
            <a:off x="2339975" y="6091238"/>
            <a:ext cx="18415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920863"/>
      </p:ext>
    </p:extLst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7914</TotalTime>
  <Words>4029</Words>
  <Application>Microsoft Office PowerPoint</Application>
  <PresentationFormat>Экран (4:3)</PresentationFormat>
  <Paragraphs>554</Paragraphs>
  <Slides>40</Slides>
  <Notes>24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40</vt:i4>
      </vt:variant>
    </vt:vector>
  </HeadingPairs>
  <TitlesOfParts>
    <vt:vector size="43" baseType="lpstr">
      <vt:lpstr>Тема Office</vt:lpstr>
      <vt:lpstr>1_Тема Office</vt:lpstr>
      <vt:lpstr>4_Тема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Алгоритм краткого профилактического консультирования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hlp</dc:creator>
  <cp:lastModifiedBy>Отделение профилактики</cp:lastModifiedBy>
  <cp:revision>482</cp:revision>
  <dcterms:created xsi:type="dcterms:W3CDTF">2016-10-27T02:43:01Z</dcterms:created>
  <dcterms:modified xsi:type="dcterms:W3CDTF">2024-10-09T03:21:37Z</dcterms:modified>
</cp:coreProperties>
</file>